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1"/>
  </p:notesMasterIdLst>
  <p:sldIdLst>
    <p:sldId id="256" r:id="rId2"/>
    <p:sldId id="260" r:id="rId3"/>
    <p:sldId id="295" r:id="rId4"/>
    <p:sldId id="296" r:id="rId5"/>
    <p:sldId id="297" r:id="rId6"/>
    <p:sldId id="298" r:id="rId7"/>
    <p:sldId id="299" r:id="rId8"/>
    <p:sldId id="300" r:id="rId9"/>
    <p:sldId id="301" r:id="rId10"/>
    <p:sldId id="302" r:id="rId11"/>
    <p:sldId id="303" r:id="rId12"/>
    <p:sldId id="304" r:id="rId13"/>
    <p:sldId id="293" r:id="rId14"/>
    <p:sldId id="261" r:id="rId15"/>
    <p:sldId id="289" r:id="rId16"/>
    <p:sldId id="290" r:id="rId17"/>
    <p:sldId id="291" r:id="rId18"/>
    <p:sldId id="262" r:id="rId19"/>
    <p:sldId id="292" r:id="rId20"/>
    <p:sldId id="315" r:id="rId21"/>
    <p:sldId id="316" r:id="rId22"/>
    <p:sldId id="323" r:id="rId23"/>
    <p:sldId id="317" r:id="rId24"/>
    <p:sldId id="305" r:id="rId25"/>
    <p:sldId id="308" r:id="rId26"/>
    <p:sldId id="318" r:id="rId27"/>
    <p:sldId id="306" r:id="rId28"/>
    <p:sldId id="320" r:id="rId29"/>
    <p:sldId id="321" r:id="rId30"/>
    <p:sldId id="322" r:id="rId31"/>
    <p:sldId id="307" r:id="rId32"/>
    <p:sldId id="319" r:id="rId33"/>
    <p:sldId id="311" r:id="rId34"/>
    <p:sldId id="309" r:id="rId35"/>
    <p:sldId id="312" r:id="rId36"/>
    <p:sldId id="310" r:id="rId37"/>
    <p:sldId id="313" r:id="rId38"/>
    <p:sldId id="314" r:id="rId39"/>
    <p:sldId id="268" r:id="rId40"/>
    <p:sldId id="294" r:id="rId41"/>
    <p:sldId id="325" r:id="rId42"/>
    <p:sldId id="326" r:id="rId43"/>
    <p:sldId id="327" r:id="rId44"/>
    <p:sldId id="328" r:id="rId45"/>
    <p:sldId id="329" r:id="rId46"/>
    <p:sldId id="330" r:id="rId47"/>
    <p:sldId id="331" r:id="rId48"/>
    <p:sldId id="332" r:id="rId49"/>
    <p:sldId id="333" r:id="rId50"/>
  </p:sldIdLst>
  <p:sldSz cx="9144000" cy="5143500" type="screen16x9"/>
  <p:notesSz cx="6858000" cy="9144000"/>
  <p:embeddedFontLst>
    <p:embeddedFont>
      <p:font typeface="Artifakt Element Black" panose="020B0A03050000020004" pitchFamily="34" charset="0"/>
      <p:bold r:id="rId52"/>
      <p:boldItalic r:id="rId53"/>
    </p:embeddedFont>
    <p:embeddedFont>
      <p:font typeface="IBM Plex Mono" panose="020B0509050203000203" pitchFamily="49" charset="0"/>
      <p:regular r:id="rId54"/>
      <p:bold r:id="rId55"/>
      <p:italic r:id="rId56"/>
      <p:boldItalic r:id="rId57"/>
    </p:embeddedFont>
    <p:embeddedFont>
      <p:font typeface="Poppins" panose="000005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290327-AC7B-4398-8333-42C2F34211FD}">
  <a:tblStyle styleId="{98290327-AC7B-4398-8333-42C2F34211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69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65138362-C457-0020-9BB9-337C6A4B4933}"/>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59AAC790-FAE5-0531-CBFA-B1E53E2538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85632BB8-7F68-768F-482A-8B2F5A330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841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BC3A4DE8-5437-B834-0145-17BA34E34A85}"/>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2B5D9870-5F41-E91A-45A6-1043CCD3C9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E52FCE51-8821-FBCF-0C80-D95FB3E4FD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27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0862760C-B437-ED72-E837-15012FDD9341}"/>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84207264-F612-3A02-32B7-4F57E1D718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D2279698-45AB-4F21-12B0-A59405D328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22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2DB966DB-4B17-2874-3E32-93FF4AB53515}"/>
            </a:ext>
          </a:extLst>
        </p:cNvPr>
        <p:cNvGrpSpPr/>
        <p:nvPr/>
      </p:nvGrpSpPr>
      <p:grpSpPr>
        <a:xfrm>
          <a:off x="0" y="0"/>
          <a:ext cx="0" cy="0"/>
          <a:chOff x="0" y="0"/>
          <a:chExt cx="0" cy="0"/>
        </a:xfrm>
      </p:grpSpPr>
      <p:sp>
        <p:nvSpPr>
          <p:cNvPr id="1543" name="Google Shape;1543;g24ed99bf1a4_0_169:notes">
            <a:extLst>
              <a:ext uri="{FF2B5EF4-FFF2-40B4-BE49-F238E27FC236}">
                <a16:creationId xmlns:a16="http://schemas.microsoft.com/office/drawing/2014/main" id="{676209C0-A95E-14A2-AA5F-1D32E29387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a:extLst>
              <a:ext uri="{FF2B5EF4-FFF2-40B4-BE49-F238E27FC236}">
                <a16:creationId xmlns:a16="http://schemas.microsoft.com/office/drawing/2014/main" id="{20FB6269-303E-E9A7-F994-469AD7CC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584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DF63EC85-9D37-649B-C443-A52B9CCFC0F8}"/>
            </a:ext>
          </a:extLst>
        </p:cNvPr>
        <p:cNvGrpSpPr/>
        <p:nvPr/>
      </p:nvGrpSpPr>
      <p:grpSpPr>
        <a:xfrm>
          <a:off x="0" y="0"/>
          <a:ext cx="0" cy="0"/>
          <a:chOff x="0" y="0"/>
          <a:chExt cx="0" cy="0"/>
        </a:xfrm>
      </p:grpSpPr>
      <p:sp>
        <p:nvSpPr>
          <p:cNvPr id="1543" name="Google Shape;1543;g24ed99bf1a4_0_169:notes">
            <a:extLst>
              <a:ext uri="{FF2B5EF4-FFF2-40B4-BE49-F238E27FC236}">
                <a16:creationId xmlns:a16="http://schemas.microsoft.com/office/drawing/2014/main" id="{0D5A5294-6C3B-74E5-5408-E314425A11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a:extLst>
              <a:ext uri="{FF2B5EF4-FFF2-40B4-BE49-F238E27FC236}">
                <a16:creationId xmlns:a16="http://schemas.microsoft.com/office/drawing/2014/main" id="{7877FFAC-ADA1-0827-87AD-12620FDE8F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70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a:extLst>
            <a:ext uri="{FF2B5EF4-FFF2-40B4-BE49-F238E27FC236}">
              <a16:creationId xmlns:a16="http://schemas.microsoft.com/office/drawing/2014/main" id="{CF278515-9F01-49A5-98F4-DA2ED54FB593}"/>
            </a:ext>
          </a:extLst>
        </p:cNvPr>
        <p:cNvGrpSpPr/>
        <p:nvPr/>
      </p:nvGrpSpPr>
      <p:grpSpPr>
        <a:xfrm>
          <a:off x="0" y="0"/>
          <a:ext cx="0" cy="0"/>
          <a:chOff x="0" y="0"/>
          <a:chExt cx="0" cy="0"/>
        </a:xfrm>
      </p:grpSpPr>
      <p:sp>
        <p:nvSpPr>
          <p:cNvPr id="1543" name="Google Shape;1543;g24ed99bf1a4_0_169:notes">
            <a:extLst>
              <a:ext uri="{FF2B5EF4-FFF2-40B4-BE49-F238E27FC236}">
                <a16:creationId xmlns:a16="http://schemas.microsoft.com/office/drawing/2014/main" id="{B79DD4B4-FF3C-2CF9-3D90-CFF3592B8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a:extLst>
              <a:ext uri="{FF2B5EF4-FFF2-40B4-BE49-F238E27FC236}">
                <a16:creationId xmlns:a16="http://schemas.microsoft.com/office/drawing/2014/main" id="{E991E5E0-8FC5-BE44-2F13-C4D522A386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289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042B0C5E-BE0C-BD34-69B0-A37E502D0859}"/>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EBFCB33B-C7B9-B170-1DA7-BDF97C5F28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91057991-A514-CE94-DAFB-43C5D53600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399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0EAA2302-B513-9286-5FF3-69670731E3A7}"/>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9DCD4EA1-6086-B21D-4549-CF69C3359B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74B59825-2427-D1FA-1EDE-39CD1B18C5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2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a:extLst>
            <a:ext uri="{FF2B5EF4-FFF2-40B4-BE49-F238E27FC236}">
              <a16:creationId xmlns:a16="http://schemas.microsoft.com/office/drawing/2014/main" id="{DCC9497A-E06E-AC5C-1B5E-C7BFEDDF5EEA}"/>
            </a:ext>
          </a:extLst>
        </p:cNvPr>
        <p:cNvGrpSpPr/>
        <p:nvPr/>
      </p:nvGrpSpPr>
      <p:grpSpPr>
        <a:xfrm>
          <a:off x="0" y="0"/>
          <a:ext cx="0" cy="0"/>
          <a:chOff x="0" y="0"/>
          <a:chExt cx="0" cy="0"/>
        </a:xfrm>
      </p:grpSpPr>
      <p:sp>
        <p:nvSpPr>
          <p:cNvPr id="1854" name="Google Shape;1854;g24ed99bf1a4_0_1124:notes">
            <a:extLst>
              <a:ext uri="{FF2B5EF4-FFF2-40B4-BE49-F238E27FC236}">
                <a16:creationId xmlns:a16="http://schemas.microsoft.com/office/drawing/2014/main" id="{F3648880-ADEA-AF0D-D653-78D999FBBC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a:extLst>
              <a:ext uri="{FF2B5EF4-FFF2-40B4-BE49-F238E27FC236}">
                <a16:creationId xmlns:a16="http://schemas.microsoft.com/office/drawing/2014/main" id="{CF8D468E-C571-B426-1690-2518B6ED6A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58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42341720-2A37-36E9-69E8-74CD4CEABB34}"/>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3262E419-8C46-5873-89EC-1C0BCBA83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DC87FB1F-E8AC-AFEA-F3A7-B866FC3507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36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467DFE3D-42B7-09CD-3958-396D174C4657}"/>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F9CD6326-98A3-4CED-43A9-115CFEF2D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6F11D06C-71C3-0486-0BEA-63F5980C17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552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E14793B0-E611-574C-4BA0-017CB4F5735C}"/>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B8D3D659-0287-1DDE-C69D-8A858DF078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5B269B37-8864-C01B-C7D6-DDB10E5E94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858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311D6B61-5537-37FB-72C3-A8E31865B460}"/>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65AA2C2D-4897-FE30-95B0-81A3A2C1B1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A7F2A8D2-83C4-8F17-B133-DC834DE673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045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BAC5B995-2D1C-F44A-2D51-2DEC73A56470}"/>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DC7D75EC-9BCA-31F8-DF2D-7BD61A2F57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AE9CBF81-BD6C-9346-B267-6A02BCE860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259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D03A6E33-B7BE-9DA3-1F0D-F94B4E4E3D22}"/>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8486B6C1-B080-C4DE-A52F-3385D4DDEC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F4952F54-0CC5-18E5-328A-062D2F611E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597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50681945-948B-1339-D93C-65F8F5201C37}"/>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6D6FD629-5EDF-67DA-2131-52F439C510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977823B1-D3CB-1C18-4C52-7A512E93F8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29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a:extLst>
            <a:ext uri="{FF2B5EF4-FFF2-40B4-BE49-F238E27FC236}">
              <a16:creationId xmlns:a16="http://schemas.microsoft.com/office/drawing/2014/main" id="{321A1540-F043-7A6B-FEEE-3929962CF7D1}"/>
            </a:ext>
          </a:extLst>
        </p:cNvPr>
        <p:cNvGrpSpPr/>
        <p:nvPr/>
      </p:nvGrpSpPr>
      <p:grpSpPr>
        <a:xfrm>
          <a:off x="0" y="0"/>
          <a:ext cx="0" cy="0"/>
          <a:chOff x="0" y="0"/>
          <a:chExt cx="0" cy="0"/>
        </a:xfrm>
      </p:grpSpPr>
      <p:sp>
        <p:nvSpPr>
          <p:cNvPr id="1632" name="Google Shape;1632;g24ed99bf1a4_0_309:notes">
            <a:extLst>
              <a:ext uri="{FF2B5EF4-FFF2-40B4-BE49-F238E27FC236}">
                <a16:creationId xmlns:a16="http://schemas.microsoft.com/office/drawing/2014/main" id="{C2D7CEDA-B289-A42B-74AE-5660FBD480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a:extLst>
              <a:ext uri="{FF2B5EF4-FFF2-40B4-BE49-F238E27FC236}">
                <a16:creationId xmlns:a16="http://schemas.microsoft.com/office/drawing/2014/main" id="{BA3BA1F7-FA69-6A82-9EFB-29A0622E93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032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4ed99bf1a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315654EA-DE9A-E44F-D9AA-9ADA63EF7833}"/>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222944D1-5E7D-5102-AABB-94F016F3AD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25C1BD5F-25BF-49ED-F9EC-16BE0EDBB7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618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4ed99bf1a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4ed99bf1a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4ed99bf1a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4ed99bf1a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838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4ed99bf1a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4ed99bf1a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975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4ed99bf1a4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27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a:extLst>
            <a:ext uri="{FF2B5EF4-FFF2-40B4-BE49-F238E27FC236}">
              <a16:creationId xmlns:a16="http://schemas.microsoft.com/office/drawing/2014/main" id="{0212C5F1-D2D1-6C1B-BC01-7F2CC9128FF4}"/>
            </a:ext>
          </a:extLst>
        </p:cNvPr>
        <p:cNvGrpSpPr/>
        <p:nvPr/>
      </p:nvGrpSpPr>
      <p:grpSpPr>
        <a:xfrm>
          <a:off x="0" y="0"/>
          <a:ext cx="0" cy="0"/>
          <a:chOff x="0" y="0"/>
          <a:chExt cx="0" cy="0"/>
        </a:xfrm>
      </p:grpSpPr>
      <p:sp>
        <p:nvSpPr>
          <p:cNvPr id="1854" name="Google Shape;1854;g24ed99bf1a4_0_1124:notes">
            <a:extLst>
              <a:ext uri="{FF2B5EF4-FFF2-40B4-BE49-F238E27FC236}">
                <a16:creationId xmlns:a16="http://schemas.microsoft.com/office/drawing/2014/main" id="{2A3A723C-0A9F-D511-6426-A792BD5C7E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a:extLst>
              <a:ext uri="{FF2B5EF4-FFF2-40B4-BE49-F238E27FC236}">
                <a16:creationId xmlns:a16="http://schemas.microsoft.com/office/drawing/2014/main" id="{A2B5447F-DF2B-00EA-C183-AD23516B9C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32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a:extLst>
            <a:ext uri="{FF2B5EF4-FFF2-40B4-BE49-F238E27FC236}">
              <a16:creationId xmlns:a16="http://schemas.microsoft.com/office/drawing/2014/main" id="{324461A0-5593-2B70-0CBD-B4D5BED5648D}"/>
            </a:ext>
          </a:extLst>
        </p:cNvPr>
        <p:cNvGrpSpPr/>
        <p:nvPr/>
      </p:nvGrpSpPr>
      <p:grpSpPr>
        <a:xfrm>
          <a:off x="0" y="0"/>
          <a:ext cx="0" cy="0"/>
          <a:chOff x="0" y="0"/>
          <a:chExt cx="0" cy="0"/>
        </a:xfrm>
      </p:grpSpPr>
      <p:sp>
        <p:nvSpPr>
          <p:cNvPr id="1854" name="Google Shape;1854;g24ed99bf1a4_0_1124:notes">
            <a:extLst>
              <a:ext uri="{FF2B5EF4-FFF2-40B4-BE49-F238E27FC236}">
                <a16:creationId xmlns:a16="http://schemas.microsoft.com/office/drawing/2014/main" id="{6BD07E6D-B723-5A53-B7BE-08ABE088A1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4ed99bf1a4_0_1124:notes">
            <a:extLst>
              <a:ext uri="{FF2B5EF4-FFF2-40B4-BE49-F238E27FC236}">
                <a16:creationId xmlns:a16="http://schemas.microsoft.com/office/drawing/2014/main" id="{AD812941-1920-3A45-7A66-FEFBD9447D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23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1D9588D0-5FB3-BA21-8DB4-7C7F41F5AF4F}"/>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A25B2636-8AAA-0FA8-3EC2-D684566D4B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E509126C-B794-F525-695A-934974C536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481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52AFDCB5-CC44-B5BF-5539-A12B4CEDA546}"/>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8CCDBE31-1EFC-0AA5-F03A-0EB128BBB2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67201C86-2265-A6D1-CC58-5BABB5A91D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52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B7A8D86B-92F2-A6A8-0A9D-FA1A176549F2}"/>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AE45B261-4874-4D0A-FA53-2C2F255D8F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8BDE2D13-825A-FE02-A4DA-9EF366CAF6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78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54237DB1-33E0-C36E-51EE-943C0B2F3EFF}"/>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3450FB54-1AC9-99EA-5DCC-F3F6E59F4C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60CAAABF-05B2-29C8-98B8-F1D8A16425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299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EA647DE3-4AFD-DAEC-73E4-354C10D1D32C}"/>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D4281353-20D2-7859-3AE1-52D8B97D3F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15335D19-E185-B5B9-3AF3-FBD74DBBD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85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a:extLst>
            <a:ext uri="{FF2B5EF4-FFF2-40B4-BE49-F238E27FC236}">
              <a16:creationId xmlns:a16="http://schemas.microsoft.com/office/drawing/2014/main" id="{0897057E-E1AF-0907-3931-C8563F0FE2E8}"/>
            </a:ext>
          </a:extLst>
        </p:cNvPr>
        <p:cNvGrpSpPr/>
        <p:nvPr/>
      </p:nvGrpSpPr>
      <p:grpSpPr>
        <a:xfrm>
          <a:off x="0" y="0"/>
          <a:ext cx="0" cy="0"/>
          <a:chOff x="0" y="0"/>
          <a:chExt cx="0" cy="0"/>
        </a:xfrm>
      </p:grpSpPr>
      <p:sp>
        <p:nvSpPr>
          <p:cNvPr id="1528" name="Google Shape;1528;g24ed99bf1a4_0_71:notes">
            <a:extLst>
              <a:ext uri="{FF2B5EF4-FFF2-40B4-BE49-F238E27FC236}">
                <a16:creationId xmlns:a16="http://schemas.microsoft.com/office/drawing/2014/main" id="{804AE072-C52B-D5A6-4453-0FA8B0424F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a:extLst>
              <a:ext uri="{FF2B5EF4-FFF2-40B4-BE49-F238E27FC236}">
                <a16:creationId xmlns:a16="http://schemas.microsoft.com/office/drawing/2014/main" id="{698349C9-0E65-417D-C83D-92B9DCBEAA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134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
        <p:cNvGrpSpPr/>
        <p:nvPr/>
      </p:nvGrpSpPr>
      <p:grpSpPr>
        <a:xfrm>
          <a:off x="0" y="0"/>
          <a:ext cx="0" cy="0"/>
          <a:chOff x="0" y="0"/>
          <a:chExt cx="0" cy="0"/>
        </a:xfrm>
      </p:grpSpPr>
      <p:sp>
        <p:nvSpPr>
          <p:cNvPr id="175" name="Google Shape;1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5"/>
          <p:cNvSpPr txBox="1">
            <a:spLocks noGrp="1"/>
          </p:cNvSpPr>
          <p:nvPr>
            <p:ph type="subTitle" idx="1"/>
          </p:nvPr>
        </p:nvSpPr>
        <p:spPr>
          <a:xfrm>
            <a:off x="4999903"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5"/>
          <p:cNvSpPr txBox="1">
            <a:spLocks noGrp="1"/>
          </p:cNvSpPr>
          <p:nvPr>
            <p:ph type="subTitle" idx="2"/>
          </p:nvPr>
        </p:nvSpPr>
        <p:spPr>
          <a:xfrm>
            <a:off x="1803800"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5"/>
          <p:cNvSpPr txBox="1">
            <a:spLocks noGrp="1"/>
          </p:cNvSpPr>
          <p:nvPr>
            <p:ph type="subTitle" idx="3"/>
          </p:nvPr>
        </p:nvSpPr>
        <p:spPr>
          <a:xfrm>
            <a:off x="4999908"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79" name="Google Shape;179;p5"/>
          <p:cNvSpPr txBox="1">
            <a:spLocks noGrp="1"/>
          </p:cNvSpPr>
          <p:nvPr>
            <p:ph type="subTitle" idx="4"/>
          </p:nvPr>
        </p:nvSpPr>
        <p:spPr>
          <a:xfrm>
            <a:off x="1803800"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l="16960" t="24718" r="7121" b="26177"/>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5"/>
            <p:cNvSpPr/>
            <p:nvPr/>
          </p:nvSpPr>
          <p:spPr>
            <a:xfrm rot="-5400000">
              <a:off x="1755111"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7"/>
        <p:cNvGrpSpPr/>
        <p:nvPr/>
      </p:nvGrpSpPr>
      <p:grpSpPr>
        <a:xfrm>
          <a:off x="0" y="0"/>
          <a:ext cx="0" cy="0"/>
          <a:chOff x="0" y="0"/>
          <a:chExt cx="0" cy="0"/>
        </a:xfrm>
      </p:grpSpPr>
      <p:sp>
        <p:nvSpPr>
          <p:cNvPr id="428" name="Google Shape;428;p11"/>
          <p:cNvSpPr txBox="1">
            <a:spLocks noGrp="1"/>
          </p:cNvSpPr>
          <p:nvPr>
            <p:ph type="title" hasCustomPrompt="1"/>
          </p:nvPr>
        </p:nvSpPr>
        <p:spPr>
          <a:xfrm>
            <a:off x="713225" y="1766475"/>
            <a:ext cx="6576000" cy="1036200"/>
          </a:xfrm>
          <a:prstGeom prst="rect">
            <a:avLst/>
          </a:prstGeom>
        </p:spPr>
        <p:txBody>
          <a:bodyPr spcFirstLastPara="1" wrap="square" lIns="91425" tIns="91425" rIns="91425" bIns="91425" anchor="b" anchorCtr="0">
            <a:noAutofit/>
          </a:bodyPr>
          <a:lstStyle>
            <a:lvl1pPr lvl="0">
              <a:spcBef>
                <a:spcPts val="0"/>
              </a:spcBef>
              <a:spcAft>
                <a:spcPts val="0"/>
              </a:spcAft>
              <a:buSzPts val="9600"/>
              <a:buFont typeface="Poppins"/>
              <a:buNone/>
              <a:defRPr sz="6000">
                <a:latin typeface="Poppins"/>
                <a:ea typeface="Poppins"/>
                <a:cs typeface="Poppins"/>
                <a:sym typeface="Poppins"/>
              </a:defRPr>
            </a:lvl1pPr>
            <a:lvl2pPr lvl="1" algn="ctr">
              <a:spcBef>
                <a:spcPts val="0"/>
              </a:spcBef>
              <a:spcAft>
                <a:spcPts val="0"/>
              </a:spcAft>
              <a:buSzPts val="9600"/>
              <a:buFont typeface="Poppins"/>
              <a:buNone/>
              <a:defRPr sz="9600">
                <a:latin typeface="Poppins"/>
                <a:ea typeface="Poppins"/>
                <a:cs typeface="Poppins"/>
                <a:sym typeface="Poppins"/>
              </a:defRPr>
            </a:lvl2pPr>
            <a:lvl3pPr lvl="2" algn="ctr">
              <a:spcBef>
                <a:spcPts val="0"/>
              </a:spcBef>
              <a:spcAft>
                <a:spcPts val="0"/>
              </a:spcAft>
              <a:buSzPts val="9600"/>
              <a:buFont typeface="Poppins"/>
              <a:buNone/>
              <a:defRPr sz="9600">
                <a:latin typeface="Poppins"/>
                <a:ea typeface="Poppins"/>
                <a:cs typeface="Poppins"/>
                <a:sym typeface="Poppins"/>
              </a:defRPr>
            </a:lvl3pPr>
            <a:lvl4pPr lvl="3" algn="ctr">
              <a:spcBef>
                <a:spcPts val="0"/>
              </a:spcBef>
              <a:spcAft>
                <a:spcPts val="0"/>
              </a:spcAft>
              <a:buSzPts val="9600"/>
              <a:buFont typeface="Poppins"/>
              <a:buNone/>
              <a:defRPr sz="9600">
                <a:latin typeface="Poppins"/>
                <a:ea typeface="Poppins"/>
                <a:cs typeface="Poppins"/>
                <a:sym typeface="Poppins"/>
              </a:defRPr>
            </a:lvl4pPr>
            <a:lvl5pPr lvl="4" algn="ctr">
              <a:spcBef>
                <a:spcPts val="0"/>
              </a:spcBef>
              <a:spcAft>
                <a:spcPts val="0"/>
              </a:spcAft>
              <a:buSzPts val="9600"/>
              <a:buFont typeface="Poppins"/>
              <a:buNone/>
              <a:defRPr sz="9600">
                <a:latin typeface="Poppins"/>
                <a:ea typeface="Poppins"/>
                <a:cs typeface="Poppins"/>
                <a:sym typeface="Poppins"/>
              </a:defRPr>
            </a:lvl5pPr>
            <a:lvl6pPr lvl="5" algn="ctr">
              <a:spcBef>
                <a:spcPts val="0"/>
              </a:spcBef>
              <a:spcAft>
                <a:spcPts val="0"/>
              </a:spcAft>
              <a:buSzPts val="9600"/>
              <a:buFont typeface="Poppins"/>
              <a:buNone/>
              <a:defRPr sz="9600">
                <a:latin typeface="Poppins"/>
                <a:ea typeface="Poppins"/>
                <a:cs typeface="Poppins"/>
                <a:sym typeface="Poppins"/>
              </a:defRPr>
            </a:lvl6pPr>
            <a:lvl7pPr lvl="6" algn="ctr">
              <a:spcBef>
                <a:spcPts val="0"/>
              </a:spcBef>
              <a:spcAft>
                <a:spcPts val="0"/>
              </a:spcAft>
              <a:buSzPts val="9600"/>
              <a:buFont typeface="Poppins"/>
              <a:buNone/>
              <a:defRPr sz="9600">
                <a:latin typeface="Poppins"/>
                <a:ea typeface="Poppins"/>
                <a:cs typeface="Poppins"/>
                <a:sym typeface="Poppins"/>
              </a:defRPr>
            </a:lvl7pPr>
            <a:lvl8pPr lvl="7" algn="ctr">
              <a:spcBef>
                <a:spcPts val="0"/>
              </a:spcBef>
              <a:spcAft>
                <a:spcPts val="0"/>
              </a:spcAft>
              <a:buSzPts val="9600"/>
              <a:buFont typeface="Poppins"/>
              <a:buNone/>
              <a:defRPr sz="9600">
                <a:latin typeface="Poppins"/>
                <a:ea typeface="Poppins"/>
                <a:cs typeface="Poppins"/>
                <a:sym typeface="Poppins"/>
              </a:defRPr>
            </a:lvl8pPr>
            <a:lvl9pPr lvl="8" algn="ctr">
              <a:spcBef>
                <a:spcPts val="0"/>
              </a:spcBef>
              <a:spcAft>
                <a:spcPts val="0"/>
              </a:spcAft>
              <a:buSzPts val="9600"/>
              <a:buFont typeface="Poppins"/>
              <a:buNone/>
              <a:defRPr sz="9600">
                <a:latin typeface="Poppins"/>
                <a:ea typeface="Poppins"/>
                <a:cs typeface="Poppins"/>
                <a:sym typeface="Poppins"/>
              </a:defRPr>
            </a:lvl9pPr>
          </a:lstStyle>
          <a:p>
            <a:r>
              <a:t>xx%</a:t>
            </a:r>
          </a:p>
        </p:txBody>
      </p:sp>
      <p:sp>
        <p:nvSpPr>
          <p:cNvPr id="429" name="Google Shape;429;p11"/>
          <p:cNvSpPr txBox="1">
            <a:spLocks noGrp="1"/>
          </p:cNvSpPr>
          <p:nvPr>
            <p:ph type="subTitle" idx="1"/>
          </p:nvPr>
        </p:nvSpPr>
        <p:spPr>
          <a:xfrm>
            <a:off x="713225" y="3118375"/>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rot="-5400000">
                <a:off x="891329" y="3148090"/>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11"/>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8" r:id="rId4"/>
    <p:sldLayoutId id="2147483660" r:id="rId5"/>
    <p:sldLayoutId id="2147483665"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mail.clatsopauxcomm.org/222-smart-meters-amateur-radio-not-so-smart" TargetMode="External"/><Relationship Id="rId5" Type="http://schemas.openxmlformats.org/officeDocument/2006/relationships/image" Target="../media/image22.jp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3.xml"/><Relationship Id="rId7"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8.xml"/><Relationship Id="rId9"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456249"/>
            <a:ext cx="4882500" cy="11386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Pritom Bhowmik(2101005)</a:t>
            </a:r>
          </a:p>
          <a:p>
            <a:pPr marL="0" lvl="0" indent="0" algn="l" rtl="0">
              <a:spcBef>
                <a:spcPts val="0"/>
              </a:spcBef>
              <a:spcAft>
                <a:spcPts val="0"/>
              </a:spcAft>
              <a:buNone/>
            </a:pPr>
            <a:r>
              <a:rPr lang="en" dirty="0"/>
              <a:t>MD Rohan Mondal(2101041)</a:t>
            </a:r>
          </a:p>
          <a:p>
            <a:pPr marL="0" lvl="0" indent="0" algn="l" rtl="0">
              <a:spcBef>
                <a:spcPts val="0"/>
              </a:spcBef>
              <a:spcAft>
                <a:spcPts val="0"/>
              </a:spcAft>
              <a:buNone/>
            </a:pPr>
            <a:r>
              <a:rPr lang="en" dirty="0"/>
              <a:t>MD Naimur Rashid(2101042)</a:t>
            </a:r>
            <a:endParaRPr dirty="0"/>
          </a:p>
        </p:txBody>
      </p:sp>
      <p:sp>
        <p:nvSpPr>
          <p:cNvPr id="1432" name="Google Shape;1432;p35"/>
          <p:cNvSpPr txBox="1">
            <a:spLocks noGrp="1"/>
          </p:cNvSpPr>
          <p:nvPr>
            <p:ph type="ctrTitle"/>
          </p:nvPr>
        </p:nvSpPr>
        <p:spPr>
          <a:xfrm>
            <a:off x="1053921" y="436916"/>
            <a:ext cx="6974700" cy="23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Introduction to </a:t>
            </a:r>
            <a:r>
              <a:rPr lang="en-US" dirty="0">
                <a:solidFill>
                  <a:schemeClr val="tx1"/>
                </a:solidFill>
              </a:rPr>
              <a:t>Zigbee</a:t>
            </a:r>
            <a:r>
              <a:rPr lang="en-US" dirty="0">
                <a:solidFill>
                  <a:schemeClr val="dk2"/>
                </a:solidFill>
              </a:rPr>
              <a:t> </a:t>
            </a:r>
            <a:r>
              <a:rPr lang="en-US" dirty="0">
                <a:solidFill>
                  <a:schemeClr val="tx1"/>
                </a:solidFill>
              </a:rPr>
              <a:t>Smart Energy</a:t>
            </a:r>
            <a:endParaRPr dirty="0">
              <a:solidFill>
                <a:schemeClr val="tx1"/>
              </a:solidFill>
            </a:endParaRPr>
          </a:p>
        </p:txBody>
      </p:sp>
      <p:grpSp>
        <p:nvGrpSpPr>
          <p:cNvPr id="1433" name="Google Shape;1433;p35"/>
          <p:cNvGrpSpPr/>
          <p:nvPr/>
        </p:nvGrpSpPr>
        <p:grpSpPr>
          <a:xfrm>
            <a:off x="1096850" y="324281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C6D42E9-0BA7-924F-207E-910A0CE32407}"/>
              </a:ext>
            </a:extLst>
          </p:cNvPr>
          <p:cNvSpPr txBox="1"/>
          <p:nvPr/>
        </p:nvSpPr>
        <p:spPr>
          <a:xfrm>
            <a:off x="1115379" y="2718588"/>
            <a:ext cx="6785610" cy="307777"/>
          </a:xfrm>
          <a:prstGeom prst="rect">
            <a:avLst/>
          </a:prstGeom>
          <a:noFill/>
        </p:spPr>
        <p:txBody>
          <a:bodyPr wrap="square">
            <a:spAutoFit/>
          </a:bodyPr>
          <a:lstStyle/>
          <a:p>
            <a:pPr marL="0" lvl="0" indent="0" algn="l" rtl="0">
              <a:spcBef>
                <a:spcPts val="0"/>
              </a:spcBef>
              <a:spcAft>
                <a:spcPts val="0"/>
              </a:spcAft>
              <a:buNone/>
            </a:pPr>
            <a:r>
              <a:rPr lang="en-US" dirty="0">
                <a:solidFill>
                  <a:schemeClr val="accent2"/>
                </a:solidFill>
              </a:rPr>
              <a:t>A Global Standard for Efficient Energy Management</a:t>
            </a:r>
            <a:endParaRPr lang="en"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ED6DF9B3-FA3F-5307-5EC7-89EE0003665A}"/>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D5F7C00D-C1B6-D398-7DCA-A464DEF099E3}"/>
              </a:ext>
            </a:extLst>
          </p:cNvPr>
          <p:cNvSpPr txBox="1">
            <a:spLocks noGrp="1"/>
          </p:cNvSpPr>
          <p:nvPr>
            <p:ph type="title"/>
          </p:nvPr>
        </p:nvSpPr>
        <p:spPr>
          <a:xfrm>
            <a:off x="668183" y="-12933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a:t>
            </a:r>
            <a:endParaRPr dirty="0"/>
          </a:p>
        </p:txBody>
      </p:sp>
      <p:grpSp>
        <p:nvGrpSpPr>
          <p:cNvPr id="1534" name="Google Shape;1534;p39">
            <a:extLst>
              <a:ext uri="{FF2B5EF4-FFF2-40B4-BE49-F238E27FC236}">
                <a16:creationId xmlns:a16="http://schemas.microsoft.com/office/drawing/2014/main" id="{0EA8A59E-C1FE-72C1-A0DE-458442BFF1FA}"/>
              </a:ext>
            </a:extLst>
          </p:cNvPr>
          <p:cNvGrpSpPr/>
          <p:nvPr/>
        </p:nvGrpSpPr>
        <p:grpSpPr>
          <a:xfrm>
            <a:off x="28304" y="4343335"/>
            <a:ext cx="4558967" cy="1141122"/>
            <a:chOff x="-123925" y="4132283"/>
            <a:chExt cx="4558967" cy="1141122"/>
          </a:xfrm>
        </p:grpSpPr>
        <p:grpSp>
          <p:nvGrpSpPr>
            <p:cNvPr id="1535" name="Google Shape;1535;p39">
              <a:extLst>
                <a:ext uri="{FF2B5EF4-FFF2-40B4-BE49-F238E27FC236}">
                  <a16:creationId xmlns:a16="http://schemas.microsoft.com/office/drawing/2014/main" id="{27A72BC1-85A0-0779-F10B-FA88639110BB}"/>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8A9DB50C-E9C1-3C65-57E6-6840F023A597}"/>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3EFEE67E-0A8B-ED8C-5ABA-EB3AEF4461BF}"/>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49EF063A-D188-C6CB-D973-B7F92EDBF866}"/>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15C4F86A-B126-6F6A-16B5-E9B74937ECAF}"/>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9CE80376-74D9-3CAF-D6F1-8AB759F3B003}"/>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5E9198AF-8935-69FA-6E87-151C58FBFA25}"/>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AA7CF0A5-C0BA-30A7-975E-A3AB0AF9BD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2" t="37587" r="5132" b="36830"/>
          <a:stretch/>
        </p:blipFill>
        <p:spPr bwMode="auto">
          <a:xfrm>
            <a:off x="3075455" y="408917"/>
            <a:ext cx="2755431" cy="76599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76FD7EC-C281-5972-0B16-3887C561C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47069">
            <a:off x="-6522213" y="-1946971"/>
            <a:ext cx="16092426" cy="1014310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3;p39">
            <a:extLst>
              <a:ext uri="{FF2B5EF4-FFF2-40B4-BE49-F238E27FC236}">
                <a16:creationId xmlns:a16="http://schemas.microsoft.com/office/drawing/2014/main" id="{3956165C-474F-A0C7-A964-1246F6124560}"/>
              </a:ext>
            </a:extLst>
          </p:cNvPr>
          <p:cNvSpPr txBox="1">
            <a:spLocks/>
          </p:cNvSpPr>
          <p:nvPr/>
        </p:nvSpPr>
        <p:spPr>
          <a:xfrm>
            <a:off x="4131336" y="1310452"/>
            <a:ext cx="4674285" cy="939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b="1" dirty="0"/>
              <a:t>Zigbee Coordinator Device</a:t>
            </a:r>
            <a:r>
              <a:rPr lang="en-US" dirty="0"/>
              <a:t>: It communicates with routers. This device is used for connecting the devices.</a:t>
            </a:r>
          </a:p>
        </p:txBody>
      </p:sp>
      <p:sp>
        <p:nvSpPr>
          <p:cNvPr id="10" name="Google Shape;1533;p39">
            <a:extLst>
              <a:ext uri="{FF2B5EF4-FFF2-40B4-BE49-F238E27FC236}">
                <a16:creationId xmlns:a16="http://schemas.microsoft.com/office/drawing/2014/main" id="{637C41A0-49B0-B297-187E-24E2DC572DAE}"/>
              </a:ext>
            </a:extLst>
          </p:cNvPr>
          <p:cNvSpPr txBox="1">
            <a:spLocks/>
          </p:cNvSpPr>
          <p:nvPr/>
        </p:nvSpPr>
        <p:spPr>
          <a:xfrm>
            <a:off x="10370635" y="-782840"/>
            <a:ext cx="4320872" cy="724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b="1" dirty="0"/>
              <a:t>Zigbee Router</a:t>
            </a:r>
            <a:r>
              <a:rPr lang="en-US" dirty="0"/>
              <a:t>: It is used for passing the data between devices.</a:t>
            </a:r>
          </a:p>
        </p:txBody>
      </p:sp>
      <p:sp>
        <p:nvSpPr>
          <p:cNvPr id="13" name="Google Shape;1533;p39">
            <a:extLst>
              <a:ext uri="{FF2B5EF4-FFF2-40B4-BE49-F238E27FC236}">
                <a16:creationId xmlns:a16="http://schemas.microsoft.com/office/drawing/2014/main" id="{50449F1E-7F3C-6C49-DE0B-9FE1888382FB}"/>
              </a:ext>
            </a:extLst>
          </p:cNvPr>
          <p:cNvSpPr txBox="1">
            <a:spLocks/>
          </p:cNvSpPr>
          <p:nvPr/>
        </p:nvSpPr>
        <p:spPr>
          <a:xfrm>
            <a:off x="-6637205" y="4020318"/>
            <a:ext cx="3257858" cy="939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b="1" dirty="0"/>
              <a:t>Zigbee End Device</a:t>
            </a:r>
            <a:r>
              <a:rPr lang="en-US" dirty="0"/>
              <a:t>: It is the device that is going to be controlled.</a:t>
            </a:r>
          </a:p>
        </p:txBody>
      </p:sp>
      <p:sp>
        <p:nvSpPr>
          <p:cNvPr id="7" name="Google Shape;1533;p39">
            <a:extLst>
              <a:ext uri="{FF2B5EF4-FFF2-40B4-BE49-F238E27FC236}">
                <a16:creationId xmlns:a16="http://schemas.microsoft.com/office/drawing/2014/main" id="{5FC2A4C9-AD09-B024-4087-4E7D4DBF2650}"/>
              </a:ext>
            </a:extLst>
          </p:cNvPr>
          <p:cNvSpPr txBox="1">
            <a:spLocks/>
          </p:cNvSpPr>
          <p:nvPr/>
        </p:nvSpPr>
        <p:spPr>
          <a:xfrm>
            <a:off x="519038" y="982597"/>
            <a:ext cx="1153896"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Model</a:t>
            </a:r>
          </a:p>
        </p:txBody>
      </p:sp>
      <p:pic>
        <p:nvPicPr>
          <p:cNvPr id="5122" name="Picture 2">
            <a:extLst>
              <a:ext uri="{FF2B5EF4-FFF2-40B4-BE49-F238E27FC236}">
                <a16:creationId xmlns:a16="http://schemas.microsoft.com/office/drawing/2014/main" id="{C5F90BAA-60DF-3D17-81EE-72D0AB8036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782" r="54823" b="17065"/>
          <a:stretch/>
        </p:blipFill>
        <p:spPr bwMode="auto">
          <a:xfrm>
            <a:off x="4707146" y="2288382"/>
            <a:ext cx="4674285" cy="7274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4AB357D-8D84-DA73-DB15-A3291873F3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113" r="56169" b="5290"/>
          <a:stretch/>
        </p:blipFill>
        <p:spPr bwMode="auto">
          <a:xfrm>
            <a:off x="9829792" y="-243291"/>
            <a:ext cx="4660630" cy="8442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93A29C9-4540-F460-B9C4-8D625B8096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779" r="56169" b="-1880"/>
          <a:stretch/>
        </p:blipFill>
        <p:spPr bwMode="auto">
          <a:xfrm>
            <a:off x="217297" y="7011552"/>
            <a:ext cx="4485442" cy="52250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33;p39">
            <a:extLst>
              <a:ext uri="{FF2B5EF4-FFF2-40B4-BE49-F238E27FC236}">
                <a16:creationId xmlns:a16="http://schemas.microsoft.com/office/drawing/2014/main" id="{88E87117-5549-7462-D0E2-6917A1B9B09C}"/>
              </a:ext>
            </a:extLst>
          </p:cNvPr>
          <p:cNvSpPr txBox="1">
            <a:spLocks/>
          </p:cNvSpPr>
          <p:nvPr/>
        </p:nvSpPr>
        <p:spPr>
          <a:xfrm>
            <a:off x="13490565" y="1878200"/>
            <a:ext cx="4320872" cy="30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b="1" dirty="0"/>
              <a:t>Zigbee Applications:</a:t>
            </a:r>
          </a:p>
          <a:p>
            <a:pPr marL="285750" indent="-285750">
              <a:buFont typeface="Arial" panose="020B0604020202020204" pitchFamily="34" charset="0"/>
              <a:buChar char="•"/>
            </a:pPr>
            <a:r>
              <a:rPr lang="en-US" dirty="0"/>
              <a:t>Home Automation</a:t>
            </a:r>
          </a:p>
          <a:p>
            <a:pPr marL="285750" indent="-285750">
              <a:buFont typeface="Arial" panose="020B0604020202020204" pitchFamily="34" charset="0"/>
              <a:buChar char="•"/>
            </a:pPr>
            <a:r>
              <a:rPr lang="en-US" dirty="0"/>
              <a:t>Medical Data Collection</a:t>
            </a:r>
          </a:p>
          <a:p>
            <a:pPr marL="285750" indent="-285750">
              <a:buFont typeface="Arial" panose="020B0604020202020204" pitchFamily="34" charset="0"/>
              <a:buChar char="•"/>
            </a:pPr>
            <a:r>
              <a:rPr lang="en-US" dirty="0"/>
              <a:t>Industrial Control Systems</a:t>
            </a:r>
          </a:p>
          <a:p>
            <a:pPr marL="285750" indent="-285750">
              <a:buFont typeface="Arial" panose="020B0604020202020204" pitchFamily="34" charset="0"/>
              <a:buChar char="•"/>
            </a:pPr>
            <a:r>
              <a:rPr lang="en-US" dirty="0"/>
              <a:t>meter reading system </a:t>
            </a:r>
          </a:p>
          <a:p>
            <a:pPr marL="285750" indent="-285750">
              <a:buFont typeface="Arial" panose="020B0604020202020204" pitchFamily="34" charset="0"/>
              <a:buChar char="•"/>
            </a:pPr>
            <a:r>
              <a:rPr lang="en-US" dirty="0"/>
              <a:t>light control system</a:t>
            </a:r>
          </a:p>
          <a:p>
            <a:pPr marL="285750" indent="-285750">
              <a:buFont typeface="Arial" panose="020B0604020202020204" pitchFamily="34" charset="0"/>
              <a:buChar char="•"/>
            </a:pPr>
            <a:r>
              <a:rPr lang="en-US" dirty="0"/>
              <a:t>Commercial</a:t>
            </a:r>
          </a:p>
          <a:p>
            <a:pPr marL="285750" indent="-285750">
              <a:buFont typeface="Arial" panose="020B0604020202020204" pitchFamily="34" charset="0"/>
              <a:buChar char="•"/>
            </a:pPr>
            <a:r>
              <a:rPr lang="en-US" dirty="0"/>
              <a:t>Government Markets Worldwide</a:t>
            </a:r>
          </a:p>
          <a:p>
            <a:pPr marL="285750" indent="-285750">
              <a:buFont typeface="Arial" panose="020B0604020202020204" pitchFamily="34" charset="0"/>
              <a:buChar char="•"/>
            </a:pPr>
            <a:r>
              <a:rPr lang="en-US" dirty="0"/>
              <a:t>Home Networking devices.</a:t>
            </a:r>
          </a:p>
        </p:txBody>
      </p:sp>
      <p:pic>
        <p:nvPicPr>
          <p:cNvPr id="4" name="Picture 3">
            <a:extLst>
              <a:ext uri="{FF2B5EF4-FFF2-40B4-BE49-F238E27FC236}">
                <a16:creationId xmlns:a16="http://schemas.microsoft.com/office/drawing/2014/main" id="{9041E74B-AD30-B528-D925-99F2A9BD17BC}"/>
              </a:ext>
            </a:extLst>
          </p:cNvPr>
          <p:cNvPicPr>
            <a:picLocks noChangeAspect="1"/>
          </p:cNvPicPr>
          <p:nvPr/>
        </p:nvPicPr>
        <p:blipFill>
          <a:blip r:embed="rId5"/>
          <a:stretch>
            <a:fillRect/>
          </a:stretch>
        </p:blipFill>
        <p:spPr>
          <a:xfrm>
            <a:off x="10796998" y="4020318"/>
            <a:ext cx="3468146" cy="3981670"/>
          </a:xfrm>
          <a:prstGeom prst="rect">
            <a:avLst/>
          </a:prstGeom>
        </p:spPr>
      </p:pic>
    </p:spTree>
    <p:extLst>
      <p:ext uri="{BB962C8B-B14F-4D97-AF65-F5344CB8AC3E}">
        <p14:creationId xmlns:p14="http://schemas.microsoft.com/office/powerpoint/2010/main" val="262092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83F32EAE-2F0A-E6F6-7F6F-1B7D9DC27E75}"/>
            </a:ext>
          </a:extLst>
        </p:cNvPr>
        <p:cNvGrpSpPr/>
        <p:nvPr/>
      </p:nvGrpSpPr>
      <p:grpSpPr>
        <a:xfrm>
          <a:off x="0" y="0"/>
          <a:ext cx="0" cy="0"/>
          <a:chOff x="0" y="0"/>
          <a:chExt cx="0" cy="0"/>
        </a:xfrm>
      </p:grpSpPr>
      <p:grpSp>
        <p:nvGrpSpPr>
          <p:cNvPr id="1534" name="Google Shape;1534;p39">
            <a:extLst>
              <a:ext uri="{FF2B5EF4-FFF2-40B4-BE49-F238E27FC236}">
                <a16:creationId xmlns:a16="http://schemas.microsoft.com/office/drawing/2014/main" id="{6E5F426C-03DA-B17B-4CCD-8C3AF917F8B6}"/>
              </a:ext>
            </a:extLst>
          </p:cNvPr>
          <p:cNvGrpSpPr/>
          <p:nvPr/>
        </p:nvGrpSpPr>
        <p:grpSpPr>
          <a:xfrm>
            <a:off x="28304" y="4343335"/>
            <a:ext cx="4558967" cy="1141122"/>
            <a:chOff x="-123925" y="4132283"/>
            <a:chExt cx="4558967" cy="1141122"/>
          </a:xfrm>
        </p:grpSpPr>
        <p:grpSp>
          <p:nvGrpSpPr>
            <p:cNvPr id="1535" name="Google Shape;1535;p39">
              <a:extLst>
                <a:ext uri="{FF2B5EF4-FFF2-40B4-BE49-F238E27FC236}">
                  <a16:creationId xmlns:a16="http://schemas.microsoft.com/office/drawing/2014/main" id="{3E373646-1F13-56EC-F765-BF845E7C22FC}"/>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1EA9EBE6-66A0-759E-87BF-4791F90F9A14}"/>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DE58FA4D-FEF9-38BF-40F8-3A338175E052}"/>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E3967161-3301-F26E-A952-D4CBB9031005}"/>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197848B3-95EF-E268-AD6A-B929B3C82487}"/>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4F92C9C3-CC7D-E4AB-4B5E-E88BB7DCFEB4}"/>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1E24535C-0DED-8AD1-F50F-FB1299F662C2}"/>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E3A26132-EF00-1B79-C7BA-49D37CB3FC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2" t="37587" r="5132" b="36830"/>
          <a:stretch/>
        </p:blipFill>
        <p:spPr bwMode="auto">
          <a:xfrm>
            <a:off x="3075455" y="408917"/>
            <a:ext cx="2755431" cy="76599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3;p39">
            <a:extLst>
              <a:ext uri="{FF2B5EF4-FFF2-40B4-BE49-F238E27FC236}">
                <a16:creationId xmlns:a16="http://schemas.microsoft.com/office/drawing/2014/main" id="{3E417BE0-3004-876D-0B5C-0B01657F2EB8}"/>
              </a:ext>
            </a:extLst>
          </p:cNvPr>
          <p:cNvSpPr txBox="1">
            <a:spLocks/>
          </p:cNvSpPr>
          <p:nvPr/>
        </p:nvSpPr>
        <p:spPr>
          <a:xfrm>
            <a:off x="10796998" y="12336"/>
            <a:ext cx="4674285" cy="939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b="1" dirty="0"/>
              <a:t>Zigbee Coordinator Device</a:t>
            </a:r>
            <a:r>
              <a:rPr lang="en-US" dirty="0"/>
              <a:t>: It communicates with routers. This device is used for connecting the devices.</a:t>
            </a:r>
          </a:p>
        </p:txBody>
      </p:sp>
      <p:sp>
        <p:nvSpPr>
          <p:cNvPr id="7" name="Google Shape;1533;p39">
            <a:extLst>
              <a:ext uri="{FF2B5EF4-FFF2-40B4-BE49-F238E27FC236}">
                <a16:creationId xmlns:a16="http://schemas.microsoft.com/office/drawing/2014/main" id="{6834AD5A-7E9E-D359-7E27-DC670AFDBA92}"/>
              </a:ext>
            </a:extLst>
          </p:cNvPr>
          <p:cNvSpPr txBox="1">
            <a:spLocks/>
          </p:cNvSpPr>
          <p:nvPr/>
        </p:nvSpPr>
        <p:spPr>
          <a:xfrm>
            <a:off x="-2186437" y="949234"/>
            <a:ext cx="1153896"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Model</a:t>
            </a:r>
          </a:p>
        </p:txBody>
      </p:sp>
      <p:pic>
        <p:nvPicPr>
          <p:cNvPr id="5122" name="Picture 2">
            <a:extLst>
              <a:ext uri="{FF2B5EF4-FFF2-40B4-BE49-F238E27FC236}">
                <a16:creationId xmlns:a16="http://schemas.microsoft.com/office/drawing/2014/main" id="{4E25D695-EE54-D370-237A-4C8B31C9C6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782" r="54823" b="17065"/>
          <a:stretch/>
        </p:blipFill>
        <p:spPr bwMode="auto">
          <a:xfrm>
            <a:off x="7023626" y="7102038"/>
            <a:ext cx="4674285" cy="72740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33;p39">
            <a:extLst>
              <a:ext uri="{FF2B5EF4-FFF2-40B4-BE49-F238E27FC236}">
                <a16:creationId xmlns:a16="http://schemas.microsoft.com/office/drawing/2014/main" id="{3FEEC7DB-1485-C22A-F040-E3EF8A810BBA}"/>
              </a:ext>
            </a:extLst>
          </p:cNvPr>
          <p:cNvSpPr txBox="1">
            <a:spLocks/>
          </p:cNvSpPr>
          <p:nvPr/>
        </p:nvSpPr>
        <p:spPr>
          <a:xfrm>
            <a:off x="4863190" y="1420961"/>
            <a:ext cx="4320872" cy="30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b="1" dirty="0"/>
              <a:t>Zigbee Applications:</a:t>
            </a:r>
          </a:p>
          <a:p>
            <a:pPr marL="285750" indent="-285750">
              <a:buFont typeface="Arial" panose="020B0604020202020204" pitchFamily="34" charset="0"/>
              <a:buChar char="•"/>
            </a:pPr>
            <a:r>
              <a:rPr lang="en-US" dirty="0"/>
              <a:t>Home Automation</a:t>
            </a:r>
          </a:p>
          <a:p>
            <a:pPr marL="285750" indent="-285750">
              <a:buFont typeface="Arial" panose="020B0604020202020204" pitchFamily="34" charset="0"/>
              <a:buChar char="•"/>
            </a:pPr>
            <a:r>
              <a:rPr lang="en-US" dirty="0"/>
              <a:t>Medical Data Collection</a:t>
            </a:r>
          </a:p>
          <a:p>
            <a:pPr marL="285750" indent="-285750">
              <a:buFont typeface="Arial" panose="020B0604020202020204" pitchFamily="34" charset="0"/>
              <a:buChar char="•"/>
            </a:pPr>
            <a:r>
              <a:rPr lang="en-US" dirty="0"/>
              <a:t>Industrial Control Systems</a:t>
            </a:r>
          </a:p>
          <a:p>
            <a:pPr marL="285750" indent="-285750">
              <a:buFont typeface="Arial" panose="020B0604020202020204" pitchFamily="34" charset="0"/>
              <a:buChar char="•"/>
            </a:pPr>
            <a:r>
              <a:rPr lang="en-US" dirty="0"/>
              <a:t>meter reading system </a:t>
            </a:r>
          </a:p>
          <a:p>
            <a:pPr marL="285750" indent="-285750">
              <a:buFont typeface="Arial" panose="020B0604020202020204" pitchFamily="34" charset="0"/>
              <a:buChar char="•"/>
            </a:pPr>
            <a:r>
              <a:rPr lang="en-US" dirty="0"/>
              <a:t>light control system</a:t>
            </a:r>
          </a:p>
          <a:p>
            <a:pPr marL="285750" indent="-285750">
              <a:buFont typeface="Arial" panose="020B0604020202020204" pitchFamily="34" charset="0"/>
              <a:buChar char="•"/>
            </a:pPr>
            <a:r>
              <a:rPr lang="en-US" dirty="0"/>
              <a:t>Commercial</a:t>
            </a:r>
          </a:p>
          <a:p>
            <a:pPr marL="285750" indent="-285750">
              <a:buFont typeface="Arial" panose="020B0604020202020204" pitchFamily="34" charset="0"/>
              <a:buChar char="•"/>
            </a:pPr>
            <a:r>
              <a:rPr lang="en-US" dirty="0"/>
              <a:t>Government Markets Worldwide</a:t>
            </a:r>
          </a:p>
          <a:p>
            <a:pPr marL="285750" indent="-285750">
              <a:buFont typeface="Arial" panose="020B0604020202020204" pitchFamily="34" charset="0"/>
              <a:buChar char="•"/>
            </a:pPr>
            <a:r>
              <a:rPr lang="en-US" dirty="0"/>
              <a:t>Home Networking devices.</a:t>
            </a:r>
          </a:p>
        </p:txBody>
      </p:sp>
      <p:pic>
        <p:nvPicPr>
          <p:cNvPr id="4" name="Picture 3">
            <a:extLst>
              <a:ext uri="{FF2B5EF4-FFF2-40B4-BE49-F238E27FC236}">
                <a16:creationId xmlns:a16="http://schemas.microsoft.com/office/drawing/2014/main" id="{598B8007-2226-C5A7-59B1-4146DBE8EA45}"/>
              </a:ext>
            </a:extLst>
          </p:cNvPr>
          <p:cNvPicPr>
            <a:picLocks noChangeAspect="1"/>
          </p:cNvPicPr>
          <p:nvPr/>
        </p:nvPicPr>
        <p:blipFill>
          <a:blip r:embed="rId5"/>
          <a:stretch>
            <a:fillRect/>
          </a:stretch>
        </p:blipFill>
        <p:spPr>
          <a:xfrm>
            <a:off x="1156527" y="1144485"/>
            <a:ext cx="3124284" cy="3586893"/>
          </a:xfrm>
          <a:prstGeom prst="rect">
            <a:avLst/>
          </a:prstGeom>
        </p:spPr>
      </p:pic>
    </p:spTree>
    <p:extLst>
      <p:ext uri="{BB962C8B-B14F-4D97-AF65-F5344CB8AC3E}">
        <p14:creationId xmlns:p14="http://schemas.microsoft.com/office/powerpoint/2010/main" val="287389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AFA4-C4E4-3624-D599-D49F92CBB7CC}"/>
              </a:ext>
            </a:extLst>
          </p:cNvPr>
          <p:cNvSpPr>
            <a:spLocks noGrp="1"/>
          </p:cNvSpPr>
          <p:nvPr>
            <p:ph type="title"/>
          </p:nvPr>
        </p:nvSpPr>
        <p:spPr>
          <a:xfrm>
            <a:off x="720000" y="1999050"/>
            <a:ext cx="7704000" cy="572700"/>
          </a:xfrm>
        </p:spPr>
        <p:txBody>
          <a:bodyPr/>
          <a:lstStyle/>
          <a:p>
            <a:r>
              <a:rPr lang="en-US" dirty="0"/>
              <a:t>Zigbee Smart Energy (ZSE)</a:t>
            </a:r>
          </a:p>
        </p:txBody>
      </p:sp>
    </p:spTree>
    <p:extLst>
      <p:ext uri="{BB962C8B-B14F-4D97-AF65-F5344CB8AC3E}">
        <p14:creationId xmlns:p14="http://schemas.microsoft.com/office/powerpoint/2010/main" val="78011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7C9E303B-98C2-293E-3715-AEFFABC52EE6}"/>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629E820E-800F-0090-93E6-F120FD6BFC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Smart Energy? </a:t>
            </a:r>
            <a:endParaRPr dirty="0"/>
          </a:p>
        </p:txBody>
      </p:sp>
      <p:sp>
        <p:nvSpPr>
          <p:cNvPr id="1532" name="Google Shape;1532;p39">
            <a:extLst>
              <a:ext uri="{FF2B5EF4-FFF2-40B4-BE49-F238E27FC236}">
                <a16:creationId xmlns:a16="http://schemas.microsoft.com/office/drawing/2014/main" id="{96D30290-E0CB-247D-739A-2EFB915E5462}"/>
              </a:ext>
            </a:extLst>
          </p:cNvPr>
          <p:cNvSpPr txBox="1">
            <a:spLocks noGrp="1"/>
          </p:cNvSpPr>
          <p:nvPr>
            <p:ph type="subTitle" idx="1"/>
          </p:nvPr>
        </p:nvSpPr>
        <p:spPr>
          <a:xfrm>
            <a:off x="4881000" y="1376695"/>
            <a:ext cx="3543000" cy="27336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ZigBee Smart Energy enables wireless communication and automation between utility companies, the Smart Grid and common household devices such as thermostats, water heaters, pool pumps and appliances.  It improves energy efficiency by allowing consumers to manage their energy consumption more precisely using automation and near real-time information.</a:t>
            </a:r>
            <a:endParaRPr dirty="0"/>
          </a:p>
        </p:txBody>
      </p:sp>
      <p:sp>
        <p:nvSpPr>
          <p:cNvPr id="1533" name="Google Shape;1533;p39">
            <a:extLst>
              <a:ext uri="{FF2B5EF4-FFF2-40B4-BE49-F238E27FC236}">
                <a16:creationId xmlns:a16="http://schemas.microsoft.com/office/drawing/2014/main" id="{3FB95E57-1959-97E5-7B23-F6A591E1EC94}"/>
              </a:ext>
            </a:extLst>
          </p:cNvPr>
          <p:cNvSpPr txBox="1">
            <a:spLocks noGrp="1"/>
          </p:cNvSpPr>
          <p:nvPr>
            <p:ph type="subTitle" idx="2"/>
          </p:nvPr>
        </p:nvSpPr>
        <p:spPr>
          <a:xfrm>
            <a:off x="720000" y="1401050"/>
            <a:ext cx="3543000" cy="23456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Zigbee Smart Energy (Zigbee SE) is a protocol designed for monitoring and actively managing energy consumption at the end-user level. For both utilities and consumers, Zigbee SE can help reduce waste, energy consumption and enables utilities to monitor and manage customers’ energy use.</a:t>
            </a:r>
            <a:endParaRPr dirty="0"/>
          </a:p>
        </p:txBody>
      </p:sp>
      <p:grpSp>
        <p:nvGrpSpPr>
          <p:cNvPr id="1534" name="Google Shape;1534;p39">
            <a:extLst>
              <a:ext uri="{FF2B5EF4-FFF2-40B4-BE49-F238E27FC236}">
                <a16:creationId xmlns:a16="http://schemas.microsoft.com/office/drawing/2014/main" id="{79B04DFB-882F-25F0-DBFD-2AD8175EEBB3}"/>
              </a:ext>
            </a:extLst>
          </p:cNvPr>
          <p:cNvGrpSpPr/>
          <p:nvPr/>
        </p:nvGrpSpPr>
        <p:grpSpPr>
          <a:xfrm>
            <a:off x="-123925" y="4132283"/>
            <a:ext cx="4558967" cy="1141122"/>
            <a:chOff x="-123925" y="4132283"/>
            <a:chExt cx="4558967" cy="1141122"/>
          </a:xfrm>
        </p:grpSpPr>
        <p:grpSp>
          <p:nvGrpSpPr>
            <p:cNvPr id="1535" name="Google Shape;1535;p39">
              <a:extLst>
                <a:ext uri="{FF2B5EF4-FFF2-40B4-BE49-F238E27FC236}">
                  <a16:creationId xmlns:a16="http://schemas.microsoft.com/office/drawing/2014/main" id="{2A8513D5-5628-0109-31FC-A2FC6649DBC7}"/>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DC00B9C3-A504-5651-5F63-E98FBE47A838}"/>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E550CED9-090D-8F95-0E93-F99AB0C3C3D3}"/>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88060071-FB53-8192-9A89-8E71EEC0412E}"/>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81758DCB-88A2-0BEB-5FFB-4D9656902D42}"/>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F54E9FE7-B6D2-F92A-9DB0-A879258D1DD8}"/>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D1FF32F4-CEEB-C9D1-F9B0-EA9FE3CBE032}"/>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4214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pSp>
        <p:nvGrpSpPr>
          <p:cNvPr id="1546" name="Google Shape;1546;p40"/>
          <p:cNvGrpSpPr/>
          <p:nvPr/>
        </p:nvGrpSpPr>
        <p:grpSpPr>
          <a:xfrm>
            <a:off x="-2765817" y="-2958610"/>
            <a:ext cx="8164418" cy="6343459"/>
            <a:chOff x="-2613417" y="-2806210"/>
            <a:chExt cx="8164418" cy="6343459"/>
          </a:xfrm>
        </p:grpSpPr>
        <p:grpSp>
          <p:nvGrpSpPr>
            <p:cNvPr id="1547" name="Google Shape;1547;p40"/>
            <p:cNvGrpSpPr/>
            <p:nvPr/>
          </p:nvGrpSpPr>
          <p:grpSpPr>
            <a:xfrm>
              <a:off x="-2613417" y="-2806210"/>
              <a:ext cx="8164418" cy="6343459"/>
              <a:chOff x="-2613417" y="-2806210"/>
              <a:chExt cx="8164418" cy="6343459"/>
            </a:xfrm>
          </p:grpSpPr>
          <p:grpSp>
            <p:nvGrpSpPr>
              <p:cNvPr id="1548" name="Google Shape;1548;p40"/>
              <p:cNvGrpSpPr/>
              <p:nvPr/>
            </p:nvGrpSpPr>
            <p:grpSpPr>
              <a:xfrm>
                <a:off x="-191059" y="95963"/>
                <a:ext cx="1538562" cy="971589"/>
                <a:chOff x="-191059" y="95963"/>
                <a:chExt cx="1538562" cy="971589"/>
              </a:xfrm>
            </p:grpSpPr>
            <p:grpSp>
              <p:nvGrpSpPr>
                <p:cNvPr id="1549" name="Google Shape;1549;p40"/>
                <p:cNvGrpSpPr/>
                <p:nvPr/>
              </p:nvGrpSpPr>
              <p:grpSpPr>
                <a:xfrm>
                  <a:off x="-191059" y="201619"/>
                  <a:ext cx="904284" cy="865933"/>
                  <a:chOff x="2038491" y="-937756"/>
                  <a:chExt cx="904284" cy="865933"/>
                </a:xfrm>
              </p:grpSpPr>
              <p:grpSp>
                <p:nvGrpSpPr>
                  <p:cNvPr id="1550" name="Google Shape;1550;p40"/>
                  <p:cNvGrpSpPr/>
                  <p:nvPr/>
                </p:nvGrpSpPr>
                <p:grpSpPr>
                  <a:xfrm>
                    <a:off x="2096570" y="-863491"/>
                    <a:ext cx="717621" cy="717392"/>
                    <a:chOff x="1483457" y="3953671"/>
                    <a:chExt cx="717621" cy="717392"/>
                  </a:xfrm>
                </p:grpSpPr>
                <p:sp>
                  <p:nvSpPr>
                    <p:cNvPr id="1551" name="Google Shape;1551;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p:cNvGrpSpPr/>
                <p:nvPr/>
              </p:nvGrpSpPr>
              <p:grpSpPr>
                <a:xfrm>
                  <a:off x="584533" y="95963"/>
                  <a:ext cx="473483" cy="453403"/>
                  <a:chOff x="2038491" y="-937756"/>
                  <a:chExt cx="904284" cy="865933"/>
                </a:xfrm>
              </p:grpSpPr>
              <p:grpSp>
                <p:nvGrpSpPr>
                  <p:cNvPr id="1558" name="Google Shape;1558;p40"/>
                  <p:cNvGrpSpPr/>
                  <p:nvPr/>
                </p:nvGrpSpPr>
                <p:grpSpPr>
                  <a:xfrm>
                    <a:off x="2096570" y="-863491"/>
                    <a:ext cx="717621" cy="717392"/>
                    <a:chOff x="1483457" y="3953671"/>
                    <a:chExt cx="717621" cy="717392"/>
                  </a:xfrm>
                </p:grpSpPr>
                <p:sp>
                  <p:nvSpPr>
                    <p:cNvPr id="1559" name="Google Shape;1559;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p:cNvGrpSpPr/>
                <p:nvPr/>
              </p:nvGrpSpPr>
              <p:grpSpPr>
                <a:xfrm>
                  <a:off x="530445" y="481913"/>
                  <a:ext cx="473483" cy="453403"/>
                  <a:chOff x="2038491" y="-937756"/>
                  <a:chExt cx="904284" cy="865933"/>
                </a:xfrm>
              </p:grpSpPr>
              <p:grpSp>
                <p:nvGrpSpPr>
                  <p:cNvPr id="1566" name="Google Shape;1566;p40"/>
                  <p:cNvGrpSpPr/>
                  <p:nvPr/>
                </p:nvGrpSpPr>
                <p:grpSpPr>
                  <a:xfrm>
                    <a:off x="2096570" y="-863491"/>
                    <a:ext cx="717621" cy="717392"/>
                    <a:chOff x="1483457" y="3953671"/>
                    <a:chExt cx="717621" cy="717392"/>
                  </a:xfrm>
                </p:grpSpPr>
                <p:sp>
                  <p:nvSpPr>
                    <p:cNvPr id="1567" name="Google Shape;1567;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874020" y="312788"/>
                  <a:ext cx="473483" cy="453403"/>
                  <a:chOff x="2038491" y="-937756"/>
                  <a:chExt cx="904284" cy="865933"/>
                </a:xfrm>
              </p:grpSpPr>
              <p:grpSp>
                <p:nvGrpSpPr>
                  <p:cNvPr id="1574" name="Google Shape;1574;p40"/>
                  <p:cNvGrpSpPr/>
                  <p:nvPr/>
                </p:nvGrpSpPr>
                <p:grpSpPr>
                  <a:xfrm>
                    <a:off x="2096570" y="-863491"/>
                    <a:ext cx="717621" cy="717392"/>
                    <a:chOff x="1483457" y="3953671"/>
                    <a:chExt cx="717621" cy="717392"/>
                  </a:xfrm>
                </p:grpSpPr>
                <p:sp>
                  <p:nvSpPr>
                    <p:cNvPr id="1575" name="Google Shape;1575;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p:cNvGrpSpPr/>
              <p:nvPr/>
            </p:nvGrpSpPr>
            <p:grpSpPr>
              <a:xfrm rot="-7479050">
                <a:off x="-2051246" y="-1642948"/>
                <a:ext cx="4889863" cy="3931229"/>
                <a:chOff x="7103825" y="-713112"/>
                <a:chExt cx="3785226" cy="3043150"/>
              </a:xfrm>
            </p:grpSpPr>
            <p:sp>
              <p:nvSpPr>
                <p:cNvPr id="1582" name="Google Shape;1582;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p:cNvGrpSpPr/>
              <p:nvPr/>
            </p:nvGrpSpPr>
            <p:grpSpPr>
              <a:xfrm>
                <a:off x="-640220" y="-2653973"/>
                <a:ext cx="6191222" cy="6191222"/>
                <a:chOff x="-640220" y="-2502423"/>
                <a:chExt cx="6191222" cy="6191222"/>
              </a:xfrm>
            </p:grpSpPr>
            <p:sp>
              <p:nvSpPr>
                <p:cNvPr id="1585" name="Google Shape;1585;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p:cNvGrpSpPr/>
            <p:nvPr/>
          </p:nvGrpSpPr>
          <p:grpSpPr>
            <a:xfrm>
              <a:off x="-12" y="-195650"/>
              <a:ext cx="439200" cy="439100"/>
              <a:chOff x="1101075" y="2142375"/>
              <a:chExt cx="439200" cy="439100"/>
            </a:xfrm>
          </p:grpSpPr>
          <p:sp>
            <p:nvSpPr>
              <p:cNvPr id="1588" name="Google Shape;1588;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p:cNvGrpSpPr/>
          <p:nvPr/>
        </p:nvGrpSpPr>
        <p:grpSpPr>
          <a:xfrm>
            <a:off x="4605344" y="2412775"/>
            <a:ext cx="5765856" cy="4103650"/>
            <a:chOff x="4452944" y="2184175"/>
            <a:chExt cx="5765856" cy="4103650"/>
          </a:xfrm>
        </p:grpSpPr>
        <p:pic>
          <p:nvPicPr>
            <p:cNvPr id="1591" name="Google Shape;1591;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p:cNvGrpSpPr/>
            <p:nvPr/>
          </p:nvGrpSpPr>
          <p:grpSpPr>
            <a:xfrm rot="-5400000" flipH="1">
              <a:off x="8074852" y="4089881"/>
              <a:ext cx="1478405" cy="1186772"/>
              <a:chOff x="7945225" y="4302000"/>
              <a:chExt cx="904666" cy="726121"/>
            </a:xfrm>
          </p:grpSpPr>
          <p:sp>
            <p:nvSpPr>
              <p:cNvPr id="1593" name="Google Shape;1593;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p:cNvGrpSpPr/>
            <p:nvPr/>
          </p:nvGrpSpPr>
          <p:grpSpPr>
            <a:xfrm rot="-5400000" flipH="1">
              <a:off x="7140078" y="3883230"/>
              <a:ext cx="134004" cy="134004"/>
              <a:chOff x="8356813" y="1074288"/>
              <a:chExt cx="351900" cy="351900"/>
            </a:xfrm>
          </p:grpSpPr>
          <p:sp>
            <p:nvSpPr>
              <p:cNvPr id="1598" name="Google Shape;1598;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p:cNvGrpSpPr/>
            <p:nvPr/>
          </p:nvGrpSpPr>
          <p:grpSpPr>
            <a:xfrm rot="-5400000" flipH="1">
              <a:off x="6766253" y="3499155"/>
              <a:ext cx="134004" cy="134004"/>
              <a:chOff x="8356813" y="1074288"/>
              <a:chExt cx="351900" cy="351900"/>
            </a:xfrm>
          </p:grpSpPr>
          <p:sp>
            <p:nvSpPr>
              <p:cNvPr id="1601" name="Google Shape;1601;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p:cNvGrpSpPr/>
            <p:nvPr/>
          </p:nvGrpSpPr>
          <p:grpSpPr>
            <a:xfrm rot="-5400000" flipH="1">
              <a:off x="7404606" y="3451356"/>
              <a:ext cx="582050" cy="582425"/>
              <a:chOff x="959750" y="3039275"/>
              <a:chExt cx="582050" cy="582425"/>
            </a:xfrm>
          </p:grpSpPr>
          <p:sp>
            <p:nvSpPr>
              <p:cNvPr id="1606" name="Google Shape;1606;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p:cNvGrpSpPr/>
            <p:nvPr/>
          </p:nvGrpSpPr>
          <p:grpSpPr>
            <a:xfrm rot="-5400000" flipH="1">
              <a:off x="7237650" y="4201057"/>
              <a:ext cx="699928" cy="1651024"/>
              <a:chOff x="8337812" y="3492483"/>
              <a:chExt cx="699928" cy="1651024"/>
            </a:xfrm>
          </p:grpSpPr>
          <p:sp>
            <p:nvSpPr>
              <p:cNvPr id="1614" name="Google Shape;1614;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p:cNvGrpSpPr/>
            <p:nvPr/>
          </p:nvGrpSpPr>
          <p:grpSpPr>
            <a:xfrm rot="-5400000" flipH="1">
              <a:off x="5819578" y="4727817"/>
              <a:ext cx="134004" cy="134004"/>
              <a:chOff x="8356813" y="1074288"/>
              <a:chExt cx="351900" cy="351900"/>
            </a:xfrm>
          </p:grpSpPr>
          <p:sp>
            <p:nvSpPr>
              <p:cNvPr id="1620" name="Google Shape;162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p:cNvGrpSpPr/>
          <p:nvPr/>
        </p:nvGrpSpPr>
        <p:grpSpPr>
          <a:xfrm rot="-5400000" flipH="1">
            <a:off x="8904403" y="2929792"/>
            <a:ext cx="134004" cy="134004"/>
            <a:chOff x="8356813" y="1074288"/>
            <a:chExt cx="351900" cy="351900"/>
          </a:xfrm>
        </p:grpSpPr>
        <p:sp>
          <p:nvSpPr>
            <p:cNvPr id="1625" name="Google Shape;1625;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A8C7D629-9B53-09AE-7D00-A760131CE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156" y="1463353"/>
            <a:ext cx="2604937" cy="366796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635;p41">
            <a:extLst>
              <a:ext uri="{FF2B5EF4-FFF2-40B4-BE49-F238E27FC236}">
                <a16:creationId xmlns:a16="http://schemas.microsoft.com/office/drawing/2014/main" id="{0506E895-F75B-FB71-B6DF-C323EBA130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ZigBee Smart Energy ecosystem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43A6F76A-7AA0-2DF0-831B-FECF94467FD3}"/>
            </a:ext>
          </a:extLst>
        </p:cNvPr>
        <p:cNvGrpSpPr/>
        <p:nvPr/>
      </p:nvGrpSpPr>
      <p:grpSpPr>
        <a:xfrm>
          <a:off x="0" y="0"/>
          <a:ext cx="0" cy="0"/>
          <a:chOff x="0" y="0"/>
          <a:chExt cx="0" cy="0"/>
        </a:xfrm>
      </p:grpSpPr>
      <p:grpSp>
        <p:nvGrpSpPr>
          <p:cNvPr id="1546" name="Google Shape;1546;p40">
            <a:extLst>
              <a:ext uri="{FF2B5EF4-FFF2-40B4-BE49-F238E27FC236}">
                <a16:creationId xmlns:a16="http://schemas.microsoft.com/office/drawing/2014/main" id="{AB16C52A-DC09-8911-0FD5-497E26226E64}"/>
              </a:ext>
            </a:extLst>
          </p:cNvPr>
          <p:cNvGrpSpPr/>
          <p:nvPr/>
        </p:nvGrpSpPr>
        <p:grpSpPr>
          <a:xfrm>
            <a:off x="-2765817" y="-2958610"/>
            <a:ext cx="8164418" cy="6343459"/>
            <a:chOff x="-2613417" y="-2806210"/>
            <a:chExt cx="8164418" cy="6343459"/>
          </a:xfrm>
        </p:grpSpPr>
        <p:grpSp>
          <p:nvGrpSpPr>
            <p:cNvPr id="1547" name="Google Shape;1547;p40">
              <a:extLst>
                <a:ext uri="{FF2B5EF4-FFF2-40B4-BE49-F238E27FC236}">
                  <a16:creationId xmlns:a16="http://schemas.microsoft.com/office/drawing/2014/main" id="{B2DF9162-32BA-272F-51C2-1E5D15EC3B5D}"/>
                </a:ext>
              </a:extLst>
            </p:cNvPr>
            <p:cNvGrpSpPr/>
            <p:nvPr/>
          </p:nvGrpSpPr>
          <p:grpSpPr>
            <a:xfrm>
              <a:off x="-2613417" y="-2806210"/>
              <a:ext cx="8164418" cy="6343459"/>
              <a:chOff x="-2613417" y="-2806210"/>
              <a:chExt cx="8164418" cy="6343459"/>
            </a:xfrm>
          </p:grpSpPr>
          <p:grpSp>
            <p:nvGrpSpPr>
              <p:cNvPr id="1548" name="Google Shape;1548;p40">
                <a:extLst>
                  <a:ext uri="{FF2B5EF4-FFF2-40B4-BE49-F238E27FC236}">
                    <a16:creationId xmlns:a16="http://schemas.microsoft.com/office/drawing/2014/main" id="{365723FD-1968-8273-99F9-FD20533B4CA7}"/>
                  </a:ext>
                </a:extLst>
              </p:cNvPr>
              <p:cNvGrpSpPr/>
              <p:nvPr/>
            </p:nvGrpSpPr>
            <p:grpSpPr>
              <a:xfrm>
                <a:off x="-191059" y="95963"/>
                <a:ext cx="1538562" cy="971589"/>
                <a:chOff x="-191059" y="95963"/>
                <a:chExt cx="1538562" cy="971589"/>
              </a:xfrm>
            </p:grpSpPr>
            <p:grpSp>
              <p:nvGrpSpPr>
                <p:cNvPr id="1549" name="Google Shape;1549;p40">
                  <a:extLst>
                    <a:ext uri="{FF2B5EF4-FFF2-40B4-BE49-F238E27FC236}">
                      <a16:creationId xmlns:a16="http://schemas.microsoft.com/office/drawing/2014/main" id="{F8023D13-0B57-B12D-A5F9-142D4FAC325A}"/>
                    </a:ext>
                  </a:extLst>
                </p:cNvPr>
                <p:cNvGrpSpPr/>
                <p:nvPr/>
              </p:nvGrpSpPr>
              <p:grpSpPr>
                <a:xfrm>
                  <a:off x="-191059" y="201619"/>
                  <a:ext cx="904284" cy="865933"/>
                  <a:chOff x="2038491" y="-937756"/>
                  <a:chExt cx="904284" cy="865933"/>
                </a:xfrm>
              </p:grpSpPr>
              <p:grpSp>
                <p:nvGrpSpPr>
                  <p:cNvPr id="1550" name="Google Shape;1550;p40">
                    <a:extLst>
                      <a:ext uri="{FF2B5EF4-FFF2-40B4-BE49-F238E27FC236}">
                        <a16:creationId xmlns:a16="http://schemas.microsoft.com/office/drawing/2014/main" id="{A7A7EF8D-A68B-1098-EAD2-7C92F64D775A}"/>
                      </a:ext>
                    </a:extLst>
                  </p:cNvPr>
                  <p:cNvGrpSpPr/>
                  <p:nvPr/>
                </p:nvGrpSpPr>
                <p:grpSpPr>
                  <a:xfrm>
                    <a:off x="2096570" y="-863491"/>
                    <a:ext cx="717621" cy="717392"/>
                    <a:chOff x="1483457" y="3953671"/>
                    <a:chExt cx="717621" cy="717392"/>
                  </a:xfrm>
                </p:grpSpPr>
                <p:sp>
                  <p:nvSpPr>
                    <p:cNvPr id="1551" name="Google Shape;1551;p40">
                      <a:extLst>
                        <a:ext uri="{FF2B5EF4-FFF2-40B4-BE49-F238E27FC236}">
                          <a16:creationId xmlns:a16="http://schemas.microsoft.com/office/drawing/2014/main" id="{0B8B12AD-190D-77B3-3591-7F644538DB5F}"/>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a:extLst>
                        <a:ext uri="{FF2B5EF4-FFF2-40B4-BE49-F238E27FC236}">
                          <a16:creationId xmlns:a16="http://schemas.microsoft.com/office/drawing/2014/main" id="{C492EE9C-3278-93A6-F4EB-3074BCFF72D4}"/>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a:extLst>
                        <a:ext uri="{FF2B5EF4-FFF2-40B4-BE49-F238E27FC236}">
                          <a16:creationId xmlns:a16="http://schemas.microsoft.com/office/drawing/2014/main" id="{B4ABA9E7-89C8-1112-5063-18161563FDC8}"/>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a:extLst>
                        <a:ext uri="{FF2B5EF4-FFF2-40B4-BE49-F238E27FC236}">
                          <a16:creationId xmlns:a16="http://schemas.microsoft.com/office/drawing/2014/main" id="{41F5CC1E-5E78-8577-7478-1C4442929C00}"/>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a:extLst>
                        <a:ext uri="{FF2B5EF4-FFF2-40B4-BE49-F238E27FC236}">
                          <a16:creationId xmlns:a16="http://schemas.microsoft.com/office/drawing/2014/main" id="{8D41A81E-840E-FE87-399C-E43DA6B7D0F0}"/>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a:extLst>
                      <a:ext uri="{FF2B5EF4-FFF2-40B4-BE49-F238E27FC236}">
                        <a16:creationId xmlns:a16="http://schemas.microsoft.com/office/drawing/2014/main" id="{351B2C9F-5323-C8A9-AA46-93314A250C9B}"/>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a:extLst>
                    <a:ext uri="{FF2B5EF4-FFF2-40B4-BE49-F238E27FC236}">
                      <a16:creationId xmlns:a16="http://schemas.microsoft.com/office/drawing/2014/main" id="{DF05E9CA-99F5-825D-5634-71763916288E}"/>
                    </a:ext>
                  </a:extLst>
                </p:cNvPr>
                <p:cNvGrpSpPr/>
                <p:nvPr/>
              </p:nvGrpSpPr>
              <p:grpSpPr>
                <a:xfrm>
                  <a:off x="584533" y="95963"/>
                  <a:ext cx="473483" cy="453403"/>
                  <a:chOff x="2038491" y="-937756"/>
                  <a:chExt cx="904284" cy="865933"/>
                </a:xfrm>
              </p:grpSpPr>
              <p:grpSp>
                <p:nvGrpSpPr>
                  <p:cNvPr id="1558" name="Google Shape;1558;p40">
                    <a:extLst>
                      <a:ext uri="{FF2B5EF4-FFF2-40B4-BE49-F238E27FC236}">
                        <a16:creationId xmlns:a16="http://schemas.microsoft.com/office/drawing/2014/main" id="{ACB6441C-5CC2-76F6-66AC-E87A084A9430}"/>
                      </a:ext>
                    </a:extLst>
                  </p:cNvPr>
                  <p:cNvGrpSpPr/>
                  <p:nvPr/>
                </p:nvGrpSpPr>
                <p:grpSpPr>
                  <a:xfrm>
                    <a:off x="2096570" y="-863491"/>
                    <a:ext cx="717621" cy="717392"/>
                    <a:chOff x="1483457" y="3953671"/>
                    <a:chExt cx="717621" cy="717392"/>
                  </a:xfrm>
                </p:grpSpPr>
                <p:sp>
                  <p:nvSpPr>
                    <p:cNvPr id="1559" name="Google Shape;1559;p40">
                      <a:extLst>
                        <a:ext uri="{FF2B5EF4-FFF2-40B4-BE49-F238E27FC236}">
                          <a16:creationId xmlns:a16="http://schemas.microsoft.com/office/drawing/2014/main" id="{A15669B2-DE1C-3B9F-2454-7774D99228F8}"/>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a:extLst>
                        <a:ext uri="{FF2B5EF4-FFF2-40B4-BE49-F238E27FC236}">
                          <a16:creationId xmlns:a16="http://schemas.microsoft.com/office/drawing/2014/main" id="{17D591CE-BBCC-9A82-E280-F40F5CC24A5F}"/>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a:extLst>
                        <a:ext uri="{FF2B5EF4-FFF2-40B4-BE49-F238E27FC236}">
                          <a16:creationId xmlns:a16="http://schemas.microsoft.com/office/drawing/2014/main" id="{3A84BECA-A48A-4390-554B-CCB38D5A6A88}"/>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a:extLst>
                        <a:ext uri="{FF2B5EF4-FFF2-40B4-BE49-F238E27FC236}">
                          <a16:creationId xmlns:a16="http://schemas.microsoft.com/office/drawing/2014/main" id="{83A622A1-0122-7844-A861-8A7F5BB0B017}"/>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a:extLst>
                        <a:ext uri="{FF2B5EF4-FFF2-40B4-BE49-F238E27FC236}">
                          <a16:creationId xmlns:a16="http://schemas.microsoft.com/office/drawing/2014/main" id="{B44BC77A-BBF7-DFAB-4C46-0F56EA476FCC}"/>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a:extLst>
                      <a:ext uri="{FF2B5EF4-FFF2-40B4-BE49-F238E27FC236}">
                        <a16:creationId xmlns:a16="http://schemas.microsoft.com/office/drawing/2014/main" id="{900E0412-8A68-3A78-711B-4251871D78DE}"/>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a:extLst>
                    <a:ext uri="{FF2B5EF4-FFF2-40B4-BE49-F238E27FC236}">
                      <a16:creationId xmlns:a16="http://schemas.microsoft.com/office/drawing/2014/main" id="{D557AAC0-6A0A-8BF7-335C-B2295CF9D513}"/>
                    </a:ext>
                  </a:extLst>
                </p:cNvPr>
                <p:cNvGrpSpPr/>
                <p:nvPr/>
              </p:nvGrpSpPr>
              <p:grpSpPr>
                <a:xfrm>
                  <a:off x="530445" y="481913"/>
                  <a:ext cx="473483" cy="453403"/>
                  <a:chOff x="2038491" y="-937756"/>
                  <a:chExt cx="904284" cy="865933"/>
                </a:xfrm>
              </p:grpSpPr>
              <p:grpSp>
                <p:nvGrpSpPr>
                  <p:cNvPr id="1566" name="Google Shape;1566;p40">
                    <a:extLst>
                      <a:ext uri="{FF2B5EF4-FFF2-40B4-BE49-F238E27FC236}">
                        <a16:creationId xmlns:a16="http://schemas.microsoft.com/office/drawing/2014/main" id="{538C8B6A-53EC-7863-376A-7A285DE23AA6}"/>
                      </a:ext>
                    </a:extLst>
                  </p:cNvPr>
                  <p:cNvGrpSpPr/>
                  <p:nvPr/>
                </p:nvGrpSpPr>
                <p:grpSpPr>
                  <a:xfrm>
                    <a:off x="2096570" y="-863491"/>
                    <a:ext cx="717621" cy="717392"/>
                    <a:chOff x="1483457" y="3953671"/>
                    <a:chExt cx="717621" cy="717392"/>
                  </a:xfrm>
                </p:grpSpPr>
                <p:sp>
                  <p:nvSpPr>
                    <p:cNvPr id="1567" name="Google Shape;1567;p40">
                      <a:extLst>
                        <a:ext uri="{FF2B5EF4-FFF2-40B4-BE49-F238E27FC236}">
                          <a16:creationId xmlns:a16="http://schemas.microsoft.com/office/drawing/2014/main" id="{4B91590A-0552-20BB-37F1-ACE88BD5C236}"/>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a:extLst>
                        <a:ext uri="{FF2B5EF4-FFF2-40B4-BE49-F238E27FC236}">
                          <a16:creationId xmlns:a16="http://schemas.microsoft.com/office/drawing/2014/main" id="{209AF518-8F78-576E-E35D-CCC315CC1A8B}"/>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a:extLst>
                        <a:ext uri="{FF2B5EF4-FFF2-40B4-BE49-F238E27FC236}">
                          <a16:creationId xmlns:a16="http://schemas.microsoft.com/office/drawing/2014/main" id="{7ACEE68A-56F1-EA72-9DF1-3F5FCACDA38C}"/>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a:extLst>
                        <a:ext uri="{FF2B5EF4-FFF2-40B4-BE49-F238E27FC236}">
                          <a16:creationId xmlns:a16="http://schemas.microsoft.com/office/drawing/2014/main" id="{E3D567B9-4C9C-6CE1-481D-859CC8B77275}"/>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a:extLst>
                        <a:ext uri="{FF2B5EF4-FFF2-40B4-BE49-F238E27FC236}">
                          <a16:creationId xmlns:a16="http://schemas.microsoft.com/office/drawing/2014/main" id="{78BE48D8-1524-4D35-E08D-7F13FC8F8FF3}"/>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a:extLst>
                      <a:ext uri="{FF2B5EF4-FFF2-40B4-BE49-F238E27FC236}">
                        <a16:creationId xmlns:a16="http://schemas.microsoft.com/office/drawing/2014/main" id="{50B91414-BCBB-8D6A-6917-ED84EA119EF1}"/>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a:extLst>
                    <a:ext uri="{FF2B5EF4-FFF2-40B4-BE49-F238E27FC236}">
                      <a16:creationId xmlns:a16="http://schemas.microsoft.com/office/drawing/2014/main" id="{3D1278BB-C5B2-E758-97CB-9DD35C03DDC6}"/>
                    </a:ext>
                  </a:extLst>
                </p:cNvPr>
                <p:cNvGrpSpPr/>
                <p:nvPr/>
              </p:nvGrpSpPr>
              <p:grpSpPr>
                <a:xfrm>
                  <a:off x="874020" y="312788"/>
                  <a:ext cx="473483" cy="453403"/>
                  <a:chOff x="2038491" y="-937756"/>
                  <a:chExt cx="904284" cy="865933"/>
                </a:xfrm>
              </p:grpSpPr>
              <p:grpSp>
                <p:nvGrpSpPr>
                  <p:cNvPr id="1574" name="Google Shape;1574;p40">
                    <a:extLst>
                      <a:ext uri="{FF2B5EF4-FFF2-40B4-BE49-F238E27FC236}">
                        <a16:creationId xmlns:a16="http://schemas.microsoft.com/office/drawing/2014/main" id="{D2382A3A-EF19-5AC5-87E6-438D75FB438A}"/>
                      </a:ext>
                    </a:extLst>
                  </p:cNvPr>
                  <p:cNvGrpSpPr/>
                  <p:nvPr/>
                </p:nvGrpSpPr>
                <p:grpSpPr>
                  <a:xfrm>
                    <a:off x="2096570" y="-863491"/>
                    <a:ext cx="717621" cy="717392"/>
                    <a:chOff x="1483457" y="3953671"/>
                    <a:chExt cx="717621" cy="717392"/>
                  </a:xfrm>
                </p:grpSpPr>
                <p:sp>
                  <p:nvSpPr>
                    <p:cNvPr id="1575" name="Google Shape;1575;p40">
                      <a:extLst>
                        <a:ext uri="{FF2B5EF4-FFF2-40B4-BE49-F238E27FC236}">
                          <a16:creationId xmlns:a16="http://schemas.microsoft.com/office/drawing/2014/main" id="{DE6457DA-5021-7FE0-4F9F-64A054777D15}"/>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a:extLst>
                        <a:ext uri="{FF2B5EF4-FFF2-40B4-BE49-F238E27FC236}">
                          <a16:creationId xmlns:a16="http://schemas.microsoft.com/office/drawing/2014/main" id="{1C1BFCB7-B901-A2C1-69BD-707E718D2872}"/>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a:extLst>
                        <a:ext uri="{FF2B5EF4-FFF2-40B4-BE49-F238E27FC236}">
                          <a16:creationId xmlns:a16="http://schemas.microsoft.com/office/drawing/2014/main" id="{192917D1-C683-A740-9FCA-3DB78ECF25F3}"/>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a:extLst>
                        <a:ext uri="{FF2B5EF4-FFF2-40B4-BE49-F238E27FC236}">
                          <a16:creationId xmlns:a16="http://schemas.microsoft.com/office/drawing/2014/main" id="{A34D6AF5-0665-3846-1D1E-AE24532B4FC3}"/>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a:extLst>
                        <a:ext uri="{FF2B5EF4-FFF2-40B4-BE49-F238E27FC236}">
                          <a16:creationId xmlns:a16="http://schemas.microsoft.com/office/drawing/2014/main" id="{AC37597A-9CF2-3C1B-4F12-77B35AB74805}"/>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a:extLst>
                      <a:ext uri="{FF2B5EF4-FFF2-40B4-BE49-F238E27FC236}">
                        <a16:creationId xmlns:a16="http://schemas.microsoft.com/office/drawing/2014/main" id="{2F263059-4745-0EB6-1637-53CF977C95F9}"/>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a:extLst>
                  <a:ext uri="{FF2B5EF4-FFF2-40B4-BE49-F238E27FC236}">
                    <a16:creationId xmlns:a16="http://schemas.microsoft.com/office/drawing/2014/main" id="{74A49B6E-B2F5-67CF-74B9-EF9B27A052E9}"/>
                  </a:ext>
                </a:extLst>
              </p:cNvPr>
              <p:cNvGrpSpPr/>
              <p:nvPr/>
            </p:nvGrpSpPr>
            <p:grpSpPr>
              <a:xfrm rot="-7479050">
                <a:off x="-2051246" y="-1642948"/>
                <a:ext cx="4889863" cy="3931229"/>
                <a:chOff x="7103825" y="-713112"/>
                <a:chExt cx="3785226" cy="3043150"/>
              </a:xfrm>
            </p:grpSpPr>
            <p:sp>
              <p:nvSpPr>
                <p:cNvPr id="1582" name="Google Shape;1582;p40">
                  <a:extLst>
                    <a:ext uri="{FF2B5EF4-FFF2-40B4-BE49-F238E27FC236}">
                      <a16:creationId xmlns:a16="http://schemas.microsoft.com/office/drawing/2014/main" id="{A7FEAA23-0605-6276-44EB-AA20518C1FA4}"/>
                    </a:ext>
                  </a:extLst>
                </p:cNvPr>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a:extLst>
                    <a:ext uri="{FF2B5EF4-FFF2-40B4-BE49-F238E27FC236}">
                      <a16:creationId xmlns:a16="http://schemas.microsoft.com/office/drawing/2014/main" id="{FBE4DEB1-040F-3DB8-68B8-4D6A74117142}"/>
                    </a:ext>
                  </a:extLst>
                </p:cNvPr>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a:extLst>
                  <a:ext uri="{FF2B5EF4-FFF2-40B4-BE49-F238E27FC236}">
                    <a16:creationId xmlns:a16="http://schemas.microsoft.com/office/drawing/2014/main" id="{46250BB7-E690-B452-FDEE-EE35E1B5402F}"/>
                  </a:ext>
                </a:extLst>
              </p:cNvPr>
              <p:cNvGrpSpPr/>
              <p:nvPr/>
            </p:nvGrpSpPr>
            <p:grpSpPr>
              <a:xfrm>
                <a:off x="-640220" y="-2653973"/>
                <a:ext cx="6191222" cy="6191222"/>
                <a:chOff x="-640220" y="-2502423"/>
                <a:chExt cx="6191222" cy="6191222"/>
              </a:xfrm>
            </p:grpSpPr>
            <p:sp>
              <p:nvSpPr>
                <p:cNvPr id="1585" name="Google Shape;1585;p40">
                  <a:extLst>
                    <a:ext uri="{FF2B5EF4-FFF2-40B4-BE49-F238E27FC236}">
                      <a16:creationId xmlns:a16="http://schemas.microsoft.com/office/drawing/2014/main" id="{750CD3B3-AA73-DA5C-F92D-C520B4E11057}"/>
                    </a:ext>
                  </a:extLst>
                </p:cNvPr>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a:extLst>
                    <a:ext uri="{FF2B5EF4-FFF2-40B4-BE49-F238E27FC236}">
                      <a16:creationId xmlns:a16="http://schemas.microsoft.com/office/drawing/2014/main" id="{3B3EA537-6DFE-3DA9-D085-C9B59C81AD6F}"/>
                    </a:ext>
                  </a:extLst>
                </p:cNvPr>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a:extLst>
                <a:ext uri="{FF2B5EF4-FFF2-40B4-BE49-F238E27FC236}">
                  <a16:creationId xmlns:a16="http://schemas.microsoft.com/office/drawing/2014/main" id="{930335BC-86C5-CC55-1DD1-688F574A2F8D}"/>
                </a:ext>
              </a:extLst>
            </p:cNvPr>
            <p:cNvGrpSpPr/>
            <p:nvPr/>
          </p:nvGrpSpPr>
          <p:grpSpPr>
            <a:xfrm>
              <a:off x="-12" y="-195650"/>
              <a:ext cx="439200" cy="439100"/>
              <a:chOff x="1101075" y="2142375"/>
              <a:chExt cx="439200" cy="439100"/>
            </a:xfrm>
          </p:grpSpPr>
          <p:sp>
            <p:nvSpPr>
              <p:cNvPr id="1588" name="Google Shape;1588;p40">
                <a:extLst>
                  <a:ext uri="{FF2B5EF4-FFF2-40B4-BE49-F238E27FC236}">
                    <a16:creationId xmlns:a16="http://schemas.microsoft.com/office/drawing/2014/main" id="{7EF31765-0BFF-21DC-2BFF-0569A5ACC52A}"/>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a:extLst>
                  <a:ext uri="{FF2B5EF4-FFF2-40B4-BE49-F238E27FC236}">
                    <a16:creationId xmlns:a16="http://schemas.microsoft.com/office/drawing/2014/main" id="{0CA5758E-92B6-B0A1-24D7-F9457E8269BB}"/>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a:extLst>
              <a:ext uri="{FF2B5EF4-FFF2-40B4-BE49-F238E27FC236}">
                <a16:creationId xmlns:a16="http://schemas.microsoft.com/office/drawing/2014/main" id="{4740B35B-7195-8F7D-1C8D-F53D56B185F3}"/>
              </a:ext>
            </a:extLst>
          </p:cNvPr>
          <p:cNvGrpSpPr/>
          <p:nvPr/>
        </p:nvGrpSpPr>
        <p:grpSpPr>
          <a:xfrm>
            <a:off x="4605344" y="2412775"/>
            <a:ext cx="5765856" cy="4103650"/>
            <a:chOff x="4452944" y="2184175"/>
            <a:chExt cx="5765856" cy="4103650"/>
          </a:xfrm>
        </p:grpSpPr>
        <p:pic>
          <p:nvPicPr>
            <p:cNvPr id="1591" name="Google Shape;1591;p40">
              <a:extLst>
                <a:ext uri="{FF2B5EF4-FFF2-40B4-BE49-F238E27FC236}">
                  <a16:creationId xmlns:a16="http://schemas.microsoft.com/office/drawing/2014/main" id="{3EE40717-59E9-7433-869A-4C8B76423698}"/>
                </a:ext>
              </a:extLst>
            </p:cNvPr>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a:extLst>
                <a:ext uri="{FF2B5EF4-FFF2-40B4-BE49-F238E27FC236}">
                  <a16:creationId xmlns:a16="http://schemas.microsoft.com/office/drawing/2014/main" id="{663FC44C-C319-CA2D-657C-6CA14019C444}"/>
                </a:ext>
              </a:extLst>
            </p:cNvPr>
            <p:cNvGrpSpPr/>
            <p:nvPr/>
          </p:nvGrpSpPr>
          <p:grpSpPr>
            <a:xfrm rot="-5400000" flipH="1">
              <a:off x="8074852" y="4089881"/>
              <a:ext cx="1478405" cy="1186772"/>
              <a:chOff x="7945225" y="4302000"/>
              <a:chExt cx="904666" cy="726121"/>
            </a:xfrm>
          </p:grpSpPr>
          <p:sp>
            <p:nvSpPr>
              <p:cNvPr id="1593" name="Google Shape;1593;p40">
                <a:extLst>
                  <a:ext uri="{FF2B5EF4-FFF2-40B4-BE49-F238E27FC236}">
                    <a16:creationId xmlns:a16="http://schemas.microsoft.com/office/drawing/2014/main" id="{678A335E-FF80-4305-3648-94472B0CB7B6}"/>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a:extLst>
                  <a:ext uri="{FF2B5EF4-FFF2-40B4-BE49-F238E27FC236}">
                    <a16:creationId xmlns:a16="http://schemas.microsoft.com/office/drawing/2014/main" id="{9F277B35-13AE-68C1-70FB-F9DB8EA5AD25}"/>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a:extLst>
                  <a:ext uri="{FF2B5EF4-FFF2-40B4-BE49-F238E27FC236}">
                    <a16:creationId xmlns:a16="http://schemas.microsoft.com/office/drawing/2014/main" id="{146C4DCC-F5F5-5F05-D90D-1C21F80A3D5E}"/>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a:extLst>
                <a:ext uri="{FF2B5EF4-FFF2-40B4-BE49-F238E27FC236}">
                  <a16:creationId xmlns:a16="http://schemas.microsoft.com/office/drawing/2014/main" id="{417B194D-E854-F619-3D0F-F8CFD14CBB18}"/>
                </a:ext>
              </a:extLst>
            </p:cNvPr>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a:extLst>
                <a:ext uri="{FF2B5EF4-FFF2-40B4-BE49-F238E27FC236}">
                  <a16:creationId xmlns:a16="http://schemas.microsoft.com/office/drawing/2014/main" id="{8D359290-CC7D-37DF-2B57-5D2E4217E94E}"/>
                </a:ext>
              </a:extLst>
            </p:cNvPr>
            <p:cNvGrpSpPr/>
            <p:nvPr/>
          </p:nvGrpSpPr>
          <p:grpSpPr>
            <a:xfrm rot="-5400000" flipH="1">
              <a:off x="7140078" y="3883230"/>
              <a:ext cx="134004" cy="134004"/>
              <a:chOff x="8356813" y="1074288"/>
              <a:chExt cx="351900" cy="351900"/>
            </a:xfrm>
          </p:grpSpPr>
          <p:sp>
            <p:nvSpPr>
              <p:cNvPr id="1598" name="Google Shape;1598;p40">
                <a:extLst>
                  <a:ext uri="{FF2B5EF4-FFF2-40B4-BE49-F238E27FC236}">
                    <a16:creationId xmlns:a16="http://schemas.microsoft.com/office/drawing/2014/main" id="{93241DA7-ADC5-3DDF-E7AF-C9F7BCF06C5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a:extLst>
                  <a:ext uri="{FF2B5EF4-FFF2-40B4-BE49-F238E27FC236}">
                    <a16:creationId xmlns:a16="http://schemas.microsoft.com/office/drawing/2014/main" id="{497CF984-41AF-A4FE-F9FB-80688BD98ABA}"/>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a:extLst>
                <a:ext uri="{FF2B5EF4-FFF2-40B4-BE49-F238E27FC236}">
                  <a16:creationId xmlns:a16="http://schemas.microsoft.com/office/drawing/2014/main" id="{1B8AD6EC-7C3A-6FB3-82D7-1795897E8652}"/>
                </a:ext>
              </a:extLst>
            </p:cNvPr>
            <p:cNvGrpSpPr/>
            <p:nvPr/>
          </p:nvGrpSpPr>
          <p:grpSpPr>
            <a:xfrm rot="-5400000" flipH="1">
              <a:off x="6766253" y="3499155"/>
              <a:ext cx="134004" cy="134004"/>
              <a:chOff x="8356813" y="1074288"/>
              <a:chExt cx="351900" cy="351900"/>
            </a:xfrm>
          </p:grpSpPr>
          <p:sp>
            <p:nvSpPr>
              <p:cNvPr id="1601" name="Google Shape;1601;p40">
                <a:extLst>
                  <a:ext uri="{FF2B5EF4-FFF2-40B4-BE49-F238E27FC236}">
                    <a16:creationId xmlns:a16="http://schemas.microsoft.com/office/drawing/2014/main" id="{87F5FEFD-3E1B-6F2B-4A23-FEE36C56DA41}"/>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a:extLst>
                  <a:ext uri="{FF2B5EF4-FFF2-40B4-BE49-F238E27FC236}">
                    <a16:creationId xmlns:a16="http://schemas.microsoft.com/office/drawing/2014/main" id="{B31F192D-E440-86DB-1004-2A329D13975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a:extLst>
                <a:ext uri="{FF2B5EF4-FFF2-40B4-BE49-F238E27FC236}">
                  <a16:creationId xmlns:a16="http://schemas.microsoft.com/office/drawing/2014/main" id="{8EE94E6C-919E-6661-F0FF-A69B086EAD85}"/>
                </a:ext>
              </a:extLst>
            </p:cNvPr>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a:extLst>
                <a:ext uri="{FF2B5EF4-FFF2-40B4-BE49-F238E27FC236}">
                  <a16:creationId xmlns:a16="http://schemas.microsoft.com/office/drawing/2014/main" id="{4F1B7C62-CC43-12F9-B71C-82B590714ED8}"/>
                </a:ext>
              </a:extLst>
            </p:cNvPr>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a:extLst>
                <a:ext uri="{FF2B5EF4-FFF2-40B4-BE49-F238E27FC236}">
                  <a16:creationId xmlns:a16="http://schemas.microsoft.com/office/drawing/2014/main" id="{DB64466F-64B9-42E9-2D70-732D48A32217}"/>
                </a:ext>
              </a:extLst>
            </p:cNvPr>
            <p:cNvGrpSpPr/>
            <p:nvPr/>
          </p:nvGrpSpPr>
          <p:grpSpPr>
            <a:xfrm rot="-5400000" flipH="1">
              <a:off x="7404606" y="3451356"/>
              <a:ext cx="582050" cy="582425"/>
              <a:chOff x="959750" y="3039275"/>
              <a:chExt cx="582050" cy="582425"/>
            </a:xfrm>
          </p:grpSpPr>
          <p:sp>
            <p:nvSpPr>
              <p:cNvPr id="1606" name="Google Shape;1606;p40">
                <a:extLst>
                  <a:ext uri="{FF2B5EF4-FFF2-40B4-BE49-F238E27FC236}">
                    <a16:creationId xmlns:a16="http://schemas.microsoft.com/office/drawing/2014/main" id="{EA8AF067-4EC5-B5E0-2443-2B1C372B9774}"/>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a:extLst>
                  <a:ext uri="{FF2B5EF4-FFF2-40B4-BE49-F238E27FC236}">
                    <a16:creationId xmlns:a16="http://schemas.microsoft.com/office/drawing/2014/main" id="{2902AE82-9B04-5287-8FF0-BC8CCFF9EFB7}"/>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a:extLst>
                  <a:ext uri="{FF2B5EF4-FFF2-40B4-BE49-F238E27FC236}">
                    <a16:creationId xmlns:a16="http://schemas.microsoft.com/office/drawing/2014/main" id="{00CD7AE4-DE07-24E2-3B86-FED52DC29028}"/>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a:extLst>
                  <a:ext uri="{FF2B5EF4-FFF2-40B4-BE49-F238E27FC236}">
                    <a16:creationId xmlns:a16="http://schemas.microsoft.com/office/drawing/2014/main" id="{9CA2C13E-85E2-E013-B9A6-7ACB42E145D1}"/>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a:extLst>
                  <a:ext uri="{FF2B5EF4-FFF2-40B4-BE49-F238E27FC236}">
                    <a16:creationId xmlns:a16="http://schemas.microsoft.com/office/drawing/2014/main" id="{3C5BFFBC-4CF7-F26D-53C8-FB5935B20AC3}"/>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a:extLst>
                  <a:ext uri="{FF2B5EF4-FFF2-40B4-BE49-F238E27FC236}">
                    <a16:creationId xmlns:a16="http://schemas.microsoft.com/office/drawing/2014/main" id="{FBF5481A-6573-F43A-3051-00E0E42BCD2C}"/>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a:extLst>
                  <a:ext uri="{FF2B5EF4-FFF2-40B4-BE49-F238E27FC236}">
                    <a16:creationId xmlns:a16="http://schemas.microsoft.com/office/drawing/2014/main" id="{B67BBEAE-C218-D158-8637-B0F7E930D96C}"/>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a:extLst>
                <a:ext uri="{FF2B5EF4-FFF2-40B4-BE49-F238E27FC236}">
                  <a16:creationId xmlns:a16="http://schemas.microsoft.com/office/drawing/2014/main" id="{C41E68EB-3BC1-E6F0-43BD-8DC38852E895}"/>
                </a:ext>
              </a:extLst>
            </p:cNvPr>
            <p:cNvGrpSpPr/>
            <p:nvPr/>
          </p:nvGrpSpPr>
          <p:grpSpPr>
            <a:xfrm rot="-5400000" flipH="1">
              <a:off x="7237650" y="4201057"/>
              <a:ext cx="699928" cy="1651024"/>
              <a:chOff x="8337812" y="3492483"/>
              <a:chExt cx="699928" cy="1651024"/>
            </a:xfrm>
          </p:grpSpPr>
          <p:sp>
            <p:nvSpPr>
              <p:cNvPr id="1614" name="Google Shape;1614;p40">
                <a:extLst>
                  <a:ext uri="{FF2B5EF4-FFF2-40B4-BE49-F238E27FC236}">
                    <a16:creationId xmlns:a16="http://schemas.microsoft.com/office/drawing/2014/main" id="{598B0AA6-5B25-60A6-AB2E-0FFE0C3CE22F}"/>
                  </a:ext>
                </a:extLst>
              </p:cNvPr>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a:extLst>
                  <a:ext uri="{FF2B5EF4-FFF2-40B4-BE49-F238E27FC236}">
                    <a16:creationId xmlns:a16="http://schemas.microsoft.com/office/drawing/2014/main" id="{9215F724-D84D-2C33-BD6A-B286FB6719D7}"/>
                  </a:ext>
                </a:extLst>
              </p:cNvPr>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a:extLst>
                  <a:ext uri="{FF2B5EF4-FFF2-40B4-BE49-F238E27FC236}">
                    <a16:creationId xmlns:a16="http://schemas.microsoft.com/office/drawing/2014/main" id="{3C5DA9AC-6341-EF58-B7BF-51A412D658BC}"/>
                  </a:ext>
                </a:extLst>
              </p:cNvPr>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a:extLst>
                <a:ext uri="{FF2B5EF4-FFF2-40B4-BE49-F238E27FC236}">
                  <a16:creationId xmlns:a16="http://schemas.microsoft.com/office/drawing/2014/main" id="{84107345-8D3D-ACD9-221A-A5AB836B5193}"/>
                </a:ext>
              </a:extLst>
            </p:cNvPr>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a:extLst>
                <a:ext uri="{FF2B5EF4-FFF2-40B4-BE49-F238E27FC236}">
                  <a16:creationId xmlns:a16="http://schemas.microsoft.com/office/drawing/2014/main" id="{18CE0EAA-60ED-F591-694E-2D2E0CBC55BE}"/>
                </a:ext>
              </a:extLst>
            </p:cNvPr>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a:extLst>
                <a:ext uri="{FF2B5EF4-FFF2-40B4-BE49-F238E27FC236}">
                  <a16:creationId xmlns:a16="http://schemas.microsoft.com/office/drawing/2014/main" id="{DB279AF2-47C5-7F29-C477-7A6C1097C0D9}"/>
                </a:ext>
              </a:extLst>
            </p:cNvPr>
            <p:cNvGrpSpPr/>
            <p:nvPr/>
          </p:nvGrpSpPr>
          <p:grpSpPr>
            <a:xfrm rot="-5400000" flipH="1">
              <a:off x="5819578" y="4727817"/>
              <a:ext cx="134004" cy="134004"/>
              <a:chOff x="8356813" y="1074288"/>
              <a:chExt cx="351900" cy="351900"/>
            </a:xfrm>
          </p:grpSpPr>
          <p:sp>
            <p:nvSpPr>
              <p:cNvPr id="1620" name="Google Shape;1620;p40">
                <a:extLst>
                  <a:ext uri="{FF2B5EF4-FFF2-40B4-BE49-F238E27FC236}">
                    <a16:creationId xmlns:a16="http://schemas.microsoft.com/office/drawing/2014/main" id="{BC9E8531-E5F0-DED3-D99A-082C64A44CEB}"/>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a:extLst>
                  <a:ext uri="{FF2B5EF4-FFF2-40B4-BE49-F238E27FC236}">
                    <a16:creationId xmlns:a16="http://schemas.microsoft.com/office/drawing/2014/main" id="{EC5603B7-16A7-B612-B7D1-197E8AECC1D6}"/>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a:extLst>
              <a:ext uri="{FF2B5EF4-FFF2-40B4-BE49-F238E27FC236}">
                <a16:creationId xmlns:a16="http://schemas.microsoft.com/office/drawing/2014/main" id="{DD6C55D1-0867-AEB9-5531-3222DC16936D}"/>
              </a:ext>
            </a:extLst>
          </p:cNvPr>
          <p:cNvGrpSpPr/>
          <p:nvPr/>
        </p:nvGrpSpPr>
        <p:grpSpPr>
          <a:xfrm rot="-5400000" flipH="1">
            <a:off x="8904403" y="2929792"/>
            <a:ext cx="134004" cy="134004"/>
            <a:chOff x="8356813" y="1074288"/>
            <a:chExt cx="351900" cy="351900"/>
          </a:xfrm>
        </p:grpSpPr>
        <p:sp>
          <p:nvSpPr>
            <p:cNvPr id="1625" name="Google Shape;1625;p40">
              <a:extLst>
                <a:ext uri="{FF2B5EF4-FFF2-40B4-BE49-F238E27FC236}">
                  <a16:creationId xmlns:a16="http://schemas.microsoft.com/office/drawing/2014/main" id="{A706298C-61A0-2229-3DFC-815FE3DC045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a:extLst>
                <a:ext uri="{FF2B5EF4-FFF2-40B4-BE49-F238E27FC236}">
                  <a16:creationId xmlns:a16="http://schemas.microsoft.com/office/drawing/2014/main" id="{6B53610F-96DF-6296-3BDE-78B61D1B083C}"/>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C8762C97-B4D8-1C30-F893-9C9695B1BD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8780" y="-1569720"/>
            <a:ext cx="7145787" cy="954285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635;p41">
            <a:extLst>
              <a:ext uri="{FF2B5EF4-FFF2-40B4-BE49-F238E27FC236}">
                <a16:creationId xmlns:a16="http://schemas.microsoft.com/office/drawing/2014/main" id="{3FD003C6-7217-FA74-40C1-06424D48BA52}"/>
              </a:ext>
            </a:extLst>
          </p:cNvPr>
          <p:cNvSpPr txBox="1">
            <a:spLocks noGrp="1"/>
          </p:cNvSpPr>
          <p:nvPr>
            <p:ph type="title"/>
          </p:nvPr>
        </p:nvSpPr>
        <p:spPr>
          <a:xfrm>
            <a:off x="527736" y="-74359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ZigBee Smart Energy ecosystem</a:t>
            </a:r>
          </a:p>
        </p:txBody>
      </p:sp>
      <p:sp>
        <p:nvSpPr>
          <p:cNvPr id="2" name="Google Shape;1533;p39">
            <a:extLst>
              <a:ext uri="{FF2B5EF4-FFF2-40B4-BE49-F238E27FC236}">
                <a16:creationId xmlns:a16="http://schemas.microsoft.com/office/drawing/2014/main" id="{D31F7EAB-1FBE-7B75-F2E3-5A60FA5CB96F}"/>
              </a:ext>
            </a:extLst>
          </p:cNvPr>
          <p:cNvSpPr txBox="1">
            <a:spLocks/>
          </p:cNvSpPr>
          <p:nvPr/>
        </p:nvSpPr>
        <p:spPr>
          <a:xfrm>
            <a:off x="18443" y="782916"/>
            <a:ext cx="3660430" cy="42001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mj-lt"/>
              </a:rPr>
              <a:t>Home Area Network (HAN)</a:t>
            </a:r>
            <a:r>
              <a:rPr lang="en-US" b="0" i="0" dirty="0">
                <a:solidFill>
                  <a:schemeClr val="tx1"/>
                </a:solidFill>
                <a:effectLst/>
                <a:latin typeface="+mj-lt"/>
              </a:rPr>
              <a:t>:</a:t>
            </a:r>
          </a:p>
          <a:p>
            <a:pPr marL="742950" lvl="1" indent="-285750" algn="l">
              <a:buFont typeface="+mj-lt"/>
              <a:buAutoNum type="arabicPeriod"/>
            </a:pPr>
            <a:r>
              <a:rPr lang="en-US" b="0" i="0" dirty="0">
                <a:solidFill>
                  <a:schemeClr val="tx1"/>
                </a:solidFill>
                <a:effectLst/>
                <a:latin typeface="+mj-lt"/>
              </a:rPr>
              <a:t>ZigBee enables communication between home devices like:</a:t>
            </a:r>
          </a:p>
          <a:p>
            <a:pPr marL="1143000" lvl="2" indent="-228600" algn="l">
              <a:buFont typeface="+mj-lt"/>
              <a:buAutoNum type="arabicPeriod"/>
            </a:pPr>
            <a:r>
              <a:rPr lang="en-US" b="0" i="0" dirty="0">
                <a:solidFill>
                  <a:schemeClr val="tx1"/>
                </a:solidFill>
                <a:effectLst/>
                <a:latin typeface="+mj-lt"/>
              </a:rPr>
              <a:t>Electric meters</a:t>
            </a:r>
          </a:p>
          <a:p>
            <a:pPr marL="1143000" lvl="2" indent="-228600" algn="l">
              <a:buFont typeface="+mj-lt"/>
              <a:buAutoNum type="arabicPeriod"/>
            </a:pPr>
            <a:r>
              <a:rPr lang="en-US" b="0" i="0" dirty="0">
                <a:solidFill>
                  <a:schemeClr val="tx1"/>
                </a:solidFill>
                <a:effectLst/>
                <a:latin typeface="+mj-lt"/>
              </a:rPr>
              <a:t>Gas meters</a:t>
            </a:r>
          </a:p>
          <a:p>
            <a:pPr marL="1143000" lvl="2" indent="-228600" algn="l">
              <a:buFont typeface="+mj-lt"/>
              <a:buAutoNum type="arabicPeriod"/>
            </a:pPr>
            <a:r>
              <a:rPr lang="en-US" b="0" i="0" dirty="0">
                <a:solidFill>
                  <a:schemeClr val="tx1"/>
                </a:solidFill>
                <a:effectLst/>
                <a:latin typeface="+mj-lt"/>
              </a:rPr>
              <a:t>Water meters</a:t>
            </a:r>
          </a:p>
          <a:p>
            <a:pPr marL="1143000" lvl="2" indent="-228600" algn="l">
              <a:buFont typeface="+mj-lt"/>
              <a:buAutoNum type="arabicPeriod"/>
            </a:pPr>
            <a:r>
              <a:rPr lang="en-US" b="0" i="0" dirty="0">
                <a:solidFill>
                  <a:schemeClr val="tx1"/>
                </a:solidFill>
                <a:effectLst/>
                <a:latin typeface="+mj-lt"/>
              </a:rPr>
              <a:t>Smart appliances</a:t>
            </a:r>
          </a:p>
          <a:p>
            <a:pPr marL="1143000" lvl="2" indent="-228600" algn="l">
              <a:buFont typeface="+mj-lt"/>
              <a:buAutoNum type="arabicPeriod"/>
            </a:pPr>
            <a:r>
              <a:rPr lang="en-US" b="0" i="0" dirty="0">
                <a:solidFill>
                  <a:schemeClr val="tx1"/>
                </a:solidFill>
                <a:effectLst/>
                <a:latin typeface="+mj-lt"/>
              </a:rPr>
              <a:t>Thermostats</a:t>
            </a:r>
          </a:p>
          <a:p>
            <a:pPr marL="1143000" lvl="2" indent="-228600" algn="l">
              <a:buFont typeface="+mj-lt"/>
              <a:buAutoNum type="arabicPeriod"/>
            </a:pPr>
            <a:r>
              <a:rPr lang="en-US" b="0" i="0" dirty="0">
                <a:solidFill>
                  <a:schemeClr val="tx1"/>
                </a:solidFill>
                <a:effectLst/>
                <a:latin typeface="+mj-lt"/>
              </a:rPr>
              <a:t>In-home displays</a:t>
            </a:r>
          </a:p>
          <a:p>
            <a:pPr marL="1143000" lvl="2" indent="-228600" algn="l">
              <a:buFont typeface="+mj-lt"/>
              <a:buAutoNum type="arabicPeriod"/>
            </a:pPr>
            <a:r>
              <a:rPr lang="en-US" b="0" i="0" dirty="0">
                <a:solidFill>
                  <a:schemeClr val="tx1"/>
                </a:solidFill>
                <a:effectLst/>
                <a:latin typeface="+mj-lt"/>
              </a:rPr>
              <a:t>Home gateways</a:t>
            </a:r>
          </a:p>
          <a:p>
            <a:pPr marL="742950" lvl="1" indent="-285750" algn="l">
              <a:buFont typeface="+mj-lt"/>
              <a:buAutoNum type="arabicPeriod"/>
            </a:pPr>
            <a:r>
              <a:rPr lang="en-US" b="0" i="0" dirty="0">
                <a:solidFill>
                  <a:schemeClr val="tx1"/>
                </a:solidFill>
                <a:effectLst/>
                <a:latin typeface="+mj-lt"/>
              </a:rPr>
              <a:t>These devices work together to optimize energy usage, provide real-time consumption data, and allow for automation in residential environments.</a:t>
            </a:r>
          </a:p>
        </p:txBody>
      </p:sp>
    </p:spTree>
    <p:extLst>
      <p:ext uri="{BB962C8B-B14F-4D97-AF65-F5344CB8AC3E}">
        <p14:creationId xmlns:p14="http://schemas.microsoft.com/office/powerpoint/2010/main" val="2845602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80E18F35-4B4E-613C-F340-B9C677BBA510}"/>
            </a:ext>
          </a:extLst>
        </p:cNvPr>
        <p:cNvGrpSpPr/>
        <p:nvPr/>
      </p:nvGrpSpPr>
      <p:grpSpPr>
        <a:xfrm>
          <a:off x="0" y="0"/>
          <a:ext cx="0" cy="0"/>
          <a:chOff x="0" y="0"/>
          <a:chExt cx="0" cy="0"/>
        </a:xfrm>
      </p:grpSpPr>
      <p:grpSp>
        <p:nvGrpSpPr>
          <p:cNvPr id="1546" name="Google Shape;1546;p40">
            <a:extLst>
              <a:ext uri="{FF2B5EF4-FFF2-40B4-BE49-F238E27FC236}">
                <a16:creationId xmlns:a16="http://schemas.microsoft.com/office/drawing/2014/main" id="{D58BF92C-394F-381E-8769-D36A268B09D0}"/>
              </a:ext>
            </a:extLst>
          </p:cNvPr>
          <p:cNvGrpSpPr/>
          <p:nvPr/>
        </p:nvGrpSpPr>
        <p:grpSpPr>
          <a:xfrm>
            <a:off x="-2765817" y="-2958610"/>
            <a:ext cx="8164418" cy="6343459"/>
            <a:chOff x="-2613417" y="-2806210"/>
            <a:chExt cx="8164418" cy="6343459"/>
          </a:xfrm>
        </p:grpSpPr>
        <p:grpSp>
          <p:nvGrpSpPr>
            <p:cNvPr id="1547" name="Google Shape;1547;p40">
              <a:extLst>
                <a:ext uri="{FF2B5EF4-FFF2-40B4-BE49-F238E27FC236}">
                  <a16:creationId xmlns:a16="http://schemas.microsoft.com/office/drawing/2014/main" id="{4A939CB1-EF61-B0F9-2063-BF0A1FA1AD62}"/>
                </a:ext>
              </a:extLst>
            </p:cNvPr>
            <p:cNvGrpSpPr/>
            <p:nvPr/>
          </p:nvGrpSpPr>
          <p:grpSpPr>
            <a:xfrm>
              <a:off x="-2613417" y="-2806210"/>
              <a:ext cx="8164418" cy="6343459"/>
              <a:chOff x="-2613417" y="-2806210"/>
              <a:chExt cx="8164418" cy="6343459"/>
            </a:xfrm>
          </p:grpSpPr>
          <p:grpSp>
            <p:nvGrpSpPr>
              <p:cNvPr id="1548" name="Google Shape;1548;p40">
                <a:extLst>
                  <a:ext uri="{FF2B5EF4-FFF2-40B4-BE49-F238E27FC236}">
                    <a16:creationId xmlns:a16="http://schemas.microsoft.com/office/drawing/2014/main" id="{959E68DB-6698-4533-F89A-70BCDF17BE47}"/>
                  </a:ext>
                </a:extLst>
              </p:cNvPr>
              <p:cNvGrpSpPr/>
              <p:nvPr/>
            </p:nvGrpSpPr>
            <p:grpSpPr>
              <a:xfrm>
                <a:off x="-191059" y="95963"/>
                <a:ext cx="1538562" cy="971589"/>
                <a:chOff x="-191059" y="95963"/>
                <a:chExt cx="1538562" cy="971589"/>
              </a:xfrm>
            </p:grpSpPr>
            <p:grpSp>
              <p:nvGrpSpPr>
                <p:cNvPr id="1549" name="Google Shape;1549;p40">
                  <a:extLst>
                    <a:ext uri="{FF2B5EF4-FFF2-40B4-BE49-F238E27FC236}">
                      <a16:creationId xmlns:a16="http://schemas.microsoft.com/office/drawing/2014/main" id="{33405427-EA9C-BDE1-2F4A-7B925AAFB229}"/>
                    </a:ext>
                  </a:extLst>
                </p:cNvPr>
                <p:cNvGrpSpPr/>
                <p:nvPr/>
              </p:nvGrpSpPr>
              <p:grpSpPr>
                <a:xfrm>
                  <a:off x="-191059" y="201619"/>
                  <a:ext cx="904284" cy="865933"/>
                  <a:chOff x="2038491" y="-937756"/>
                  <a:chExt cx="904284" cy="865933"/>
                </a:xfrm>
              </p:grpSpPr>
              <p:grpSp>
                <p:nvGrpSpPr>
                  <p:cNvPr id="1550" name="Google Shape;1550;p40">
                    <a:extLst>
                      <a:ext uri="{FF2B5EF4-FFF2-40B4-BE49-F238E27FC236}">
                        <a16:creationId xmlns:a16="http://schemas.microsoft.com/office/drawing/2014/main" id="{7E723292-6529-87D6-9651-2CAF6A26EF9F}"/>
                      </a:ext>
                    </a:extLst>
                  </p:cNvPr>
                  <p:cNvGrpSpPr/>
                  <p:nvPr/>
                </p:nvGrpSpPr>
                <p:grpSpPr>
                  <a:xfrm>
                    <a:off x="2096570" y="-863491"/>
                    <a:ext cx="717621" cy="717392"/>
                    <a:chOff x="1483457" y="3953671"/>
                    <a:chExt cx="717621" cy="717392"/>
                  </a:xfrm>
                </p:grpSpPr>
                <p:sp>
                  <p:nvSpPr>
                    <p:cNvPr id="1551" name="Google Shape;1551;p40">
                      <a:extLst>
                        <a:ext uri="{FF2B5EF4-FFF2-40B4-BE49-F238E27FC236}">
                          <a16:creationId xmlns:a16="http://schemas.microsoft.com/office/drawing/2014/main" id="{E2B3F3A6-5E9B-3A60-27D0-7E0EF110D81F}"/>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a:extLst>
                        <a:ext uri="{FF2B5EF4-FFF2-40B4-BE49-F238E27FC236}">
                          <a16:creationId xmlns:a16="http://schemas.microsoft.com/office/drawing/2014/main" id="{907FC757-00E9-3AA1-C141-097A95F513F0}"/>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a:extLst>
                        <a:ext uri="{FF2B5EF4-FFF2-40B4-BE49-F238E27FC236}">
                          <a16:creationId xmlns:a16="http://schemas.microsoft.com/office/drawing/2014/main" id="{BE055DE9-E2D6-DCD7-69EC-6719E9ACEDC0}"/>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a:extLst>
                        <a:ext uri="{FF2B5EF4-FFF2-40B4-BE49-F238E27FC236}">
                          <a16:creationId xmlns:a16="http://schemas.microsoft.com/office/drawing/2014/main" id="{C3D6E37F-B15A-D56A-2801-8F8DC388EB39}"/>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a:extLst>
                        <a:ext uri="{FF2B5EF4-FFF2-40B4-BE49-F238E27FC236}">
                          <a16:creationId xmlns:a16="http://schemas.microsoft.com/office/drawing/2014/main" id="{72599312-96B2-0F66-23D2-6BE8175A0800}"/>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a:extLst>
                      <a:ext uri="{FF2B5EF4-FFF2-40B4-BE49-F238E27FC236}">
                        <a16:creationId xmlns:a16="http://schemas.microsoft.com/office/drawing/2014/main" id="{8EB4C9AF-F162-86D7-8E2C-438D8A4E74F8}"/>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a:extLst>
                    <a:ext uri="{FF2B5EF4-FFF2-40B4-BE49-F238E27FC236}">
                      <a16:creationId xmlns:a16="http://schemas.microsoft.com/office/drawing/2014/main" id="{89395BCD-CEE9-5479-A297-FDAFC5CB1AE6}"/>
                    </a:ext>
                  </a:extLst>
                </p:cNvPr>
                <p:cNvGrpSpPr/>
                <p:nvPr/>
              </p:nvGrpSpPr>
              <p:grpSpPr>
                <a:xfrm>
                  <a:off x="584533" y="95963"/>
                  <a:ext cx="473483" cy="453403"/>
                  <a:chOff x="2038491" y="-937756"/>
                  <a:chExt cx="904284" cy="865933"/>
                </a:xfrm>
              </p:grpSpPr>
              <p:grpSp>
                <p:nvGrpSpPr>
                  <p:cNvPr id="1558" name="Google Shape;1558;p40">
                    <a:extLst>
                      <a:ext uri="{FF2B5EF4-FFF2-40B4-BE49-F238E27FC236}">
                        <a16:creationId xmlns:a16="http://schemas.microsoft.com/office/drawing/2014/main" id="{76D6A50C-E590-CACD-8796-332771B78A8C}"/>
                      </a:ext>
                    </a:extLst>
                  </p:cNvPr>
                  <p:cNvGrpSpPr/>
                  <p:nvPr/>
                </p:nvGrpSpPr>
                <p:grpSpPr>
                  <a:xfrm>
                    <a:off x="2096570" y="-863491"/>
                    <a:ext cx="717621" cy="717392"/>
                    <a:chOff x="1483457" y="3953671"/>
                    <a:chExt cx="717621" cy="717392"/>
                  </a:xfrm>
                </p:grpSpPr>
                <p:sp>
                  <p:nvSpPr>
                    <p:cNvPr id="1559" name="Google Shape;1559;p40">
                      <a:extLst>
                        <a:ext uri="{FF2B5EF4-FFF2-40B4-BE49-F238E27FC236}">
                          <a16:creationId xmlns:a16="http://schemas.microsoft.com/office/drawing/2014/main" id="{64A0EDF4-C60C-E346-21C8-B9ED6B768DD6}"/>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a:extLst>
                        <a:ext uri="{FF2B5EF4-FFF2-40B4-BE49-F238E27FC236}">
                          <a16:creationId xmlns:a16="http://schemas.microsoft.com/office/drawing/2014/main" id="{FDCB8D9B-C573-DF2D-DE90-30383A480BDD}"/>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a:extLst>
                        <a:ext uri="{FF2B5EF4-FFF2-40B4-BE49-F238E27FC236}">
                          <a16:creationId xmlns:a16="http://schemas.microsoft.com/office/drawing/2014/main" id="{71E4DEA5-C926-5495-A69C-6D058869ED1C}"/>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a:extLst>
                        <a:ext uri="{FF2B5EF4-FFF2-40B4-BE49-F238E27FC236}">
                          <a16:creationId xmlns:a16="http://schemas.microsoft.com/office/drawing/2014/main" id="{1E23FAF4-DD04-B9C9-9A15-4BD0AE12CD4E}"/>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a:extLst>
                        <a:ext uri="{FF2B5EF4-FFF2-40B4-BE49-F238E27FC236}">
                          <a16:creationId xmlns:a16="http://schemas.microsoft.com/office/drawing/2014/main" id="{762E0758-ACDF-ABDA-49BB-2747E23BC4FC}"/>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a:extLst>
                      <a:ext uri="{FF2B5EF4-FFF2-40B4-BE49-F238E27FC236}">
                        <a16:creationId xmlns:a16="http://schemas.microsoft.com/office/drawing/2014/main" id="{8797F6B4-233F-03E2-3F92-D4FC6893658B}"/>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a:extLst>
                    <a:ext uri="{FF2B5EF4-FFF2-40B4-BE49-F238E27FC236}">
                      <a16:creationId xmlns:a16="http://schemas.microsoft.com/office/drawing/2014/main" id="{A7497224-C805-98C0-F1F9-829362489884}"/>
                    </a:ext>
                  </a:extLst>
                </p:cNvPr>
                <p:cNvGrpSpPr/>
                <p:nvPr/>
              </p:nvGrpSpPr>
              <p:grpSpPr>
                <a:xfrm>
                  <a:off x="530445" y="481913"/>
                  <a:ext cx="473483" cy="453403"/>
                  <a:chOff x="2038491" y="-937756"/>
                  <a:chExt cx="904284" cy="865933"/>
                </a:xfrm>
              </p:grpSpPr>
              <p:grpSp>
                <p:nvGrpSpPr>
                  <p:cNvPr id="1566" name="Google Shape;1566;p40">
                    <a:extLst>
                      <a:ext uri="{FF2B5EF4-FFF2-40B4-BE49-F238E27FC236}">
                        <a16:creationId xmlns:a16="http://schemas.microsoft.com/office/drawing/2014/main" id="{9476460B-9A68-E9F2-2E25-76ACD9B91DCA}"/>
                      </a:ext>
                    </a:extLst>
                  </p:cNvPr>
                  <p:cNvGrpSpPr/>
                  <p:nvPr/>
                </p:nvGrpSpPr>
                <p:grpSpPr>
                  <a:xfrm>
                    <a:off x="2096570" y="-863491"/>
                    <a:ext cx="717621" cy="717392"/>
                    <a:chOff x="1483457" y="3953671"/>
                    <a:chExt cx="717621" cy="717392"/>
                  </a:xfrm>
                </p:grpSpPr>
                <p:sp>
                  <p:nvSpPr>
                    <p:cNvPr id="1567" name="Google Shape;1567;p40">
                      <a:extLst>
                        <a:ext uri="{FF2B5EF4-FFF2-40B4-BE49-F238E27FC236}">
                          <a16:creationId xmlns:a16="http://schemas.microsoft.com/office/drawing/2014/main" id="{BA83F4EA-FDF7-B169-CC5A-5D8DCD5D819A}"/>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a:extLst>
                        <a:ext uri="{FF2B5EF4-FFF2-40B4-BE49-F238E27FC236}">
                          <a16:creationId xmlns:a16="http://schemas.microsoft.com/office/drawing/2014/main" id="{4C7C3EEA-F579-1FA3-C9C3-D2F33B0C1B2D}"/>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a:extLst>
                        <a:ext uri="{FF2B5EF4-FFF2-40B4-BE49-F238E27FC236}">
                          <a16:creationId xmlns:a16="http://schemas.microsoft.com/office/drawing/2014/main" id="{B2564961-4268-D072-4790-195E80FB9AEC}"/>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a:extLst>
                        <a:ext uri="{FF2B5EF4-FFF2-40B4-BE49-F238E27FC236}">
                          <a16:creationId xmlns:a16="http://schemas.microsoft.com/office/drawing/2014/main" id="{786BADE3-32AB-63E0-852A-B31752B2F5A9}"/>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a:extLst>
                        <a:ext uri="{FF2B5EF4-FFF2-40B4-BE49-F238E27FC236}">
                          <a16:creationId xmlns:a16="http://schemas.microsoft.com/office/drawing/2014/main" id="{B97F404F-68B7-9D9A-9759-E1EE1483D353}"/>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a:extLst>
                      <a:ext uri="{FF2B5EF4-FFF2-40B4-BE49-F238E27FC236}">
                        <a16:creationId xmlns:a16="http://schemas.microsoft.com/office/drawing/2014/main" id="{531E34B3-C038-7C7A-0F11-98409B68D393}"/>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a:extLst>
                    <a:ext uri="{FF2B5EF4-FFF2-40B4-BE49-F238E27FC236}">
                      <a16:creationId xmlns:a16="http://schemas.microsoft.com/office/drawing/2014/main" id="{F84B69D9-955F-DF2B-611B-6280DDBCD464}"/>
                    </a:ext>
                  </a:extLst>
                </p:cNvPr>
                <p:cNvGrpSpPr/>
                <p:nvPr/>
              </p:nvGrpSpPr>
              <p:grpSpPr>
                <a:xfrm>
                  <a:off x="874020" y="312788"/>
                  <a:ext cx="473483" cy="453403"/>
                  <a:chOff x="2038491" y="-937756"/>
                  <a:chExt cx="904284" cy="865933"/>
                </a:xfrm>
              </p:grpSpPr>
              <p:grpSp>
                <p:nvGrpSpPr>
                  <p:cNvPr id="1574" name="Google Shape;1574;p40">
                    <a:extLst>
                      <a:ext uri="{FF2B5EF4-FFF2-40B4-BE49-F238E27FC236}">
                        <a16:creationId xmlns:a16="http://schemas.microsoft.com/office/drawing/2014/main" id="{2EBAF3B4-43B2-9808-001B-BE4AA3C118A7}"/>
                      </a:ext>
                    </a:extLst>
                  </p:cNvPr>
                  <p:cNvGrpSpPr/>
                  <p:nvPr/>
                </p:nvGrpSpPr>
                <p:grpSpPr>
                  <a:xfrm>
                    <a:off x="2096570" y="-863491"/>
                    <a:ext cx="717621" cy="717392"/>
                    <a:chOff x="1483457" y="3953671"/>
                    <a:chExt cx="717621" cy="717392"/>
                  </a:xfrm>
                </p:grpSpPr>
                <p:sp>
                  <p:nvSpPr>
                    <p:cNvPr id="1575" name="Google Shape;1575;p40">
                      <a:extLst>
                        <a:ext uri="{FF2B5EF4-FFF2-40B4-BE49-F238E27FC236}">
                          <a16:creationId xmlns:a16="http://schemas.microsoft.com/office/drawing/2014/main" id="{8D8DBB91-407C-62D8-2133-3DA1F96FDBC2}"/>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a:extLst>
                        <a:ext uri="{FF2B5EF4-FFF2-40B4-BE49-F238E27FC236}">
                          <a16:creationId xmlns:a16="http://schemas.microsoft.com/office/drawing/2014/main" id="{C3CA8F88-F63E-8462-56B8-530DD8A6E158}"/>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a:extLst>
                        <a:ext uri="{FF2B5EF4-FFF2-40B4-BE49-F238E27FC236}">
                          <a16:creationId xmlns:a16="http://schemas.microsoft.com/office/drawing/2014/main" id="{0671153B-44D6-D0AF-B691-22E9F89FFB0F}"/>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a:extLst>
                        <a:ext uri="{FF2B5EF4-FFF2-40B4-BE49-F238E27FC236}">
                          <a16:creationId xmlns:a16="http://schemas.microsoft.com/office/drawing/2014/main" id="{D5F47B16-754C-9F15-93FE-93A7E960D11C}"/>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a:extLst>
                        <a:ext uri="{FF2B5EF4-FFF2-40B4-BE49-F238E27FC236}">
                          <a16:creationId xmlns:a16="http://schemas.microsoft.com/office/drawing/2014/main" id="{F6161ABD-B0DA-7BD5-EB47-0B7976C3A7EF}"/>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a:extLst>
                      <a:ext uri="{FF2B5EF4-FFF2-40B4-BE49-F238E27FC236}">
                        <a16:creationId xmlns:a16="http://schemas.microsoft.com/office/drawing/2014/main" id="{26E549E3-4A97-2ACC-1735-494FDB57F900}"/>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a:extLst>
                  <a:ext uri="{FF2B5EF4-FFF2-40B4-BE49-F238E27FC236}">
                    <a16:creationId xmlns:a16="http://schemas.microsoft.com/office/drawing/2014/main" id="{4ADD4CFE-1B62-8060-FC35-CEEED21DC391}"/>
                  </a:ext>
                </a:extLst>
              </p:cNvPr>
              <p:cNvGrpSpPr/>
              <p:nvPr/>
            </p:nvGrpSpPr>
            <p:grpSpPr>
              <a:xfrm rot="-7479050">
                <a:off x="-2051246" y="-1642948"/>
                <a:ext cx="4889863" cy="3931229"/>
                <a:chOff x="7103825" y="-713112"/>
                <a:chExt cx="3785226" cy="3043150"/>
              </a:xfrm>
            </p:grpSpPr>
            <p:sp>
              <p:nvSpPr>
                <p:cNvPr id="1582" name="Google Shape;1582;p40">
                  <a:extLst>
                    <a:ext uri="{FF2B5EF4-FFF2-40B4-BE49-F238E27FC236}">
                      <a16:creationId xmlns:a16="http://schemas.microsoft.com/office/drawing/2014/main" id="{EC523DA0-6787-A0F5-8144-DE5E4B0D5A7B}"/>
                    </a:ext>
                  </a:extLst>
                </p:cNvPr>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a:extLst>
                    <a:ext uri="{FF2B5EF4-FFF2-40B4-BE49-F238E27FC236}">
                      <a16:creationId xmlns:a16="http://schemas.microsoft.com/office/drawing/2014/main" id="{F61BCA35-E615-ABCE-A21F-F671B833BB4E}"/>
                    </a:ext>
                  </a:extLst>
                </p:cNvPr>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a:extLst>
                  <a:ext uri="{FF2B5EF4-FFF2-40B4-BE49-F238E27FC236}">
                    <a16:creationId xmlns:a16="http://schemas.microsoft.com/office/drawing/2014/main" id="{DB515842-65FB-1D63-776F-2BF9C5D868F0}"/>
                  </a:ext>
                </a:extLst>
              </p:cNvPr>
              <p:cNvGrpSpPr/>
              <p:nvPr/>
            </p:nvGrpSpPr>
            <p:grpSpPr>
              <a:xfrm>
                <a:off x="-640220" y="-2653973"/>
                <a:ext cx="6191222" cy="6191222"/>
                <a:chOff x="-640220" y="-2502423"/>
                <a:chExt cx="6191222" cy="6191222"/>
              </a:xfrm>
            </p:grpSpPr>
            <p:sp>
              <p:nvSpPr>
                <p:cNvPr id="1585" name="Google Shape;1585;p40">
                  <a:extLst>
                    <a:ext uri="{FF2B5EF4-FFF2-40B4-BE49-F238E27FC236}">
                      <a16:creationId xmlns:a16="http://schemas.microsoft.com/office/drawing/2014/main" id="{6046E433-71CF-AB6C-206F-856AF34E58EB}"/>
                    </a:ext>
                  </a:extLst>
                </p:cNvPr>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a:extLst>
                    <a:ext uri="{FF2B5EF4-FFF2-40B4-BE49-F238E27FC236}">
                      <a16:creationId xmlns:a16="http://schemas.microsoft.com/office/drawing/2014/main" id="{86D8450C-E21D-6B8A-C0F4-6563892DD508}"/>
                    </a:ext>
                  </a:extLst>
                </p:cNvPr>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a:extLst>
                <a:ext uri="{FF2B5EF4-FFF2-40B4-BE49-F238E27FC236}">
                  <a16:creationId xmlns:a16="http://schemas.microsoft.com/office/drawing/2014/main" id="{3103D1AA-D22F-CB65-352A-A8D01B1D4704}"/>
                </a:ext>
              </a:extLst>
            </p:cNvPr>
            <p:cNvGrpSpPr/>
            <p:nvPr/>
          </p:nvGrpSpPr>
          <p:grpSpPr>
            <a:xfrm>
              <a:off x="-12" y="-195650"/>
              <a:ext cx="439200" cy="439100"/>
              <a:chOff x="1101075" y="2142375"/>
              <a:chExt cx="439200" cy="439100"/>
            </a:xfrm>
          </p:grpSpPr>
          <p:sp>
            <p:nvSpPr>
              <p:cNvPr id="1588" name="Google Shape;1588;p40">
                <a:extLst>
                  <a:ext uri="{FF2B5EF4-FFF2-40B4-BE49-F238E27FC236}">
                    <a16:creationId xmlns:a16="http://schemas.microsoft.com/office/drawing/2014/main" id="{D2783F33-A3E1-9878-51A7-8F680535CE1B}"/>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a:extLst>
                  <a:ext uri="{FF2B5EF4-FFF2-40B4-BE49-F238E27FC236}">
                    <a16:creationId xmlns:a16="http://schemas.microsoft.com/office/drawing/2014/main" id="{23E9B9B8-D070-AADC-4D26-4749877E9882}"/>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a:extLst>
              <a:ext uri="{FF2B5EF4-FFF2-40B4-BE49-F238E27FC236}">
                <a16:creationId xmlns:a16="http://schemas.microsoft.com/office/drawing/2014/main" id="{4567F10C-D3B8-2B1A-8CC8-D41EEDD7CDF3}"/>
              </a:ext>
            </a:extLst>
          </p:cNvPr>
          <p:cNvGrpSpPr/>
          <p:nvPr/>
        </p:nvGrpSpPr>
        <p:grpSpPr>
          <a:xfrm>
            <a:off x="6136585" y="2382295"/>
            <a:ext cx="5765856" cy="4103650"/>
            <a:chOff x="4452944" y="2184175"/>
            <a:chExt cx="5765856" cy="4103650"/>
          </a:xfrm>
        </p:grpSpPr>
        <p:pic>
          <p:nvPicPr>
            <p:cNvPr id="1591" name="Google Shape;1591;p40">
              <a:extLst>
                <a:ext uri="{FF2B5EF4-FFF2-40B4-BE49-F238E27FC236}">
                  <a16:creationId xmlns:a16="http://schemas.microsoft.com/office/drawing/2014/main" id="{223E8081-7021-2FB1-8B55-11B431AC4BB6}"/>
                </a:ext>
              </a:extLst>
            </p:cNvPr>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a:extLst>
                <a:ext uri="{FF2B5EF4-FFF2-40B4-BE49-F238E27FC236}">
                  <a16:creationId xmlns:a16="http://schemas.microsoft.com/office/drawing/2014/main" id="{BC890608-A026-F713-7032-5EA978E205DE}"/>
                </a:ext>
              </a:extLst>
            </p:cNvPr>
            <p:cNvGrpSpPr/>
            <p:nvPr/>
          </p:nvGrpSpPr>
          <p:grpSpPr>
            <a:xfrm rot="-5400000" flipH="1">
              <a:off x="8074852" y="4089881"/>
              <a:ext cx="1478405" cy="1186772"/>
              <a:chOff x="7945225" y="4302000"/>
              <a:chExt cx="904666" cy="726121"/>
            </a:xfrm>
          </p:grpSpPr>
          <p:sp>
            <p:nvSpPr>
              <p:cNvPr id="1593" name="Google Shape;1593;p40">
                <a:extLst>
                  <a:ext uri="{FF2B5EF4-FFF2-40B4-BE49-F238E27FC236}">
                    <a16:creationId xmlns:a16="http://schemas.microsoft.com/office/drawing/2014/main" id="{9073B0C4-2731-D34E-E459-975DB80ED2E8}"/>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a:extLst>
                  <a:ext uri="{FF2B5EF4-FFF2-40B4-BE49-F238E27FC236}">
                    <a16:creationId xmlns:a16="http://schemas.microsoft.com/office/drawing/2014/main" id="{9EF08B46-6DBC-92F7-7918-DAAC0DE6800F}"/>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a:extLst>
                  <a:ext uri="{FF2B5EF4-FFF2-40B4-BE49-F238E27FC236}">
                    <a16:creationId xmlns:a16="http://schemas.microsoft.com/office/drawing/2014/main" id="{23DFE05E-F89F-E2E4-8B74-72A8695E558A}"/>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a:extLst>
                <a:ext uri="{FF2B5EF4-FFF2-40B4-BE49-F238E27FC236}">
                  <a16:creationId xmlns:a16="http://schemas.microsoft.com/office/drawing/2014/main" id="{8808A57A-1D7E-C94A-CEBD-612A88946F40}"/>
                </a:ext>
              </a:extLst>
            </p:cNvPr>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a:extLst>
                <a:ext uri="{FF2B5EF4-FFF2-40B4-BE49-F238E27FC236}">
                  <a16:creationId xmlns:a16="http://schemas.microsoft.com/office/drawing/2014/main" id="{83BFA6C0-009D-1C8E-457F-ACC4505A82CD}"/>
                </a:ext>
              </a:extLst>
            </p:cNvPr>
            <p:cNvGrpSpPr/>
            <p:nvPr/>
          </p:nvGrpSpPr>
          <p:grpSpPr>
            <a:xfrm rot="-5400000" flipH="1">
              <a:off x="7140078" y="3883230"/>
              <a:ext cx="134004" cy="134004"/>
              <a:chOff x="8356813" y="1074288"/>
              <a:chExt cx="351900" cy="351900"/>
            </a:xfrm>
          </p:grpSpPr>
          <p:sp>
            <p:nvSpPr>
              <p:cNvPr id="1598" name="Google Shape;1598;p40">
                <a:extLst>
                  <a:ext uri="{FF2B5EF4-FFF2-40B4-BE49-F238E27FC236}">
                    <a16:creationId xmlns:a16="http://schemas.microsoft.com/office/drawing/2014/main" id="{DA55FA06-DF5B-553A-C522-37030E29E8B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a:extLst>
                  <a:ext uri="{FF2B5EF4-FFF2-40B4-BE49-F238E27FC236}">
                    <a16:creationId xmlns:a16="http://schemas.microsoft.com/office/drawing/2014/main" id="{9D0ED4D6-5B48-9367-7F6C-332E315C6D8F}"/>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a:extLst>
                <a:ext uri="{FF2B5EF4-FFF2-40B4-BE49-F238E27FC236}">
                  <a16:creationId xmlns:a16="http://schemas.microsoft.com/office/drawing/2014/main" id="{40B0D40D-1C9D-3C2B-FA29-65790A2192EB}"/>
                </a:ext>
              </a:extLst>
            </p:cNvPr>
            <p:cNvGrpSpPr/>
            <p:nvPr/>
          </p:nvGrpSpPr>
          <p:grpSpPr>
            <a:xfrm rot="-5400000" flipH="1">
              <a:off x="6766253" y="3499155"/>
              <a:ext cx="134004" cy="134004"/>
              <a:chOff x="8356813" y="1074288"/>
              <a:chExt cx="351900" cy="351900"/>
            </a:xfrm>
          </p:grpSpPr>
          <p:sp>
            <p:nvSpPr>
              <p:cNvPr id="1601" name="Google Shape;1601;p40">
                <a:extLst>
                  <a:ext uri="{FF2B5EF4-FFF2-40B4-BE49-F238E27FC236}">
                    <a16:creationId xmlns:a16="http://schemas.microsoft.com/office/drawing/2014/main" id="{97A32304-E49C-3516-D6A8-447A46406F03}"/>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a:extLst>
                  <a:ext uri="{FF2B5EF4-FFF2-40B4-BE49-F238E27FC236}">
                    <a16:creationId xmlns:a16="http://schemas.microsoft.com/office/drawing/2014/main" id="{65011F00-B3D9-9C3A-AF5D-2E48CAB24E82}"/>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a:extLst>
                <a:ext uri="{FF2B5EF4-FFF2-40B4-BE49-F238E27FC236}">
                  <a16:creationId xmlns:a16="http://schemas.microsoft.com/office/drawing/2014/main" id="{07B5CBD9-8A5D-CD3C-D203-A3F98AD578A9}"/>
                </a:ext>
              </a:extLst>
            </p:cNvPr>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a:extLst>
                <a:ext uri="{FF2B5EF4-FFF2-40B4-BE49-F238E27FC236}">
                  <a16:creationId xmlns:a16="http://schemas.microsoft.com/office/drawing/2014/main" id="{DA1CDA41-5F84-DB01-CFC4-3085CEC706F1}"/>
                </a:ext>
              </a:extLst>
            </p:cNvPr>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a:extLst>
                <a:ext uri="{FF2B5EF4-FFF2-40B4-BE49-F238E27FC236}">
                  <a16:creationId xmlns:a16="http://schemas.microsoft.com/office/drawing/2014/main" id="{F65B1EE2-4C5F-FFDB-B885-F287570C2978}"/>
                </a:ext>
              </a:extLst>
            </p:cNvPr>
            <p:cNvGrpSpPr/>
            <p:nvPr/>
          </p:nvGrpSpPr>
          <p:grpSpPr>
            <a:xfrm rot="-5400000" flipH="1">
              <a:off x="7404606" y="3451356"/>
              <a:ext cx="582050" cy="582425"/>
              <a:chOff x="959750" y="3039275"/>
              <a:chExt cx="582050" cy="582425"/>
            </a:xfrm>
          </p:grpSpPr>
          <p:sp>
            <p:nvSpPr>
              <p:cNvPr id="1606" name="Google Shape;1606;p40">
                <a:extLst>
                  <a:ext uri="{FF2B5EF4-FFF2-40B4-BE49-F238E27FC236}">
                    <a16:creationId xmlns:a16="http://schemas.microsoft.com/office/drawing/2014/main" id="{3E68E401-3F0B-CC75-3CA3-377C1F5C0F09}"/>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a:extLst>
                  <a:ext uri="{FF2B5EF4-FFF2-40B4-BE49-F238E27FC236}">
                    <a16:creationId xmlns:a16="http://schemas.microsoft.com/office/drawing/2014/main" id="{D393E28F-8AD9-9E55-568A-F546B709E818}"/>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a:extLst>
                  <a:ext uri="{FF2B5EF4-FFF2-40B4-BE49-F238E27FC236}">
                    <a16:creationId xmlns:a16="http://schemas.microsoft.com/office/drawing/2014/main" id="{3E4CD0A5-7702-2832-534E-A1629696AF05}"/>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a:extLst>
                  <a:ext uri="{FF2B5EF4-FFF2-40B4-BE49-F238E27FC236}">
                    <a16:creationId xmlns:a16="http://schemas.microsoft.com/office/drawing/2014/main" id="{F88C7294-8FB5-B51F-E0E2-CC33F4079B12}"/>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a:extLst>
                  <a:ext uri="{FF2B5EF4-FFF2-40B4-BE49-F238E27FC236}">
                    <a16:creationId xmlns:a16="http://schemas.microsoft.com/office/drawing/2014/main" id="{5D5B15B7-31F6-B43C-8098-D770B7349DD3}"/>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a:extLst>
                  <a:ext uri="{FF2B5EF4-FFF2-40B4-BE49-F238E27FC236}">
                    <a16:creationId xmlns:a16="http://schemas.microsoft.com/office/drawing/2014/main" id="{C9EBDAA6-61F8-6B49-03A8-FD0243A8D9FF}"/>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a:extLst>
                  <a:ext uri="{FF2B5EF4-FFF2-40B4-BE49-F238E27FC236}">
                    <a16:creationId xmlns:a16="http://schemas.microsoft.com/office/drawing/2014/main" id="{59F4E7EB-2481-CC0F-8879-C3A2B50CA2FD}"/>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a:extLst>
                <a:ext uri="{FF2B5EF4-FFF2-40B4-BE49-F238E27FC236}">
                  <a16:creationId xmlns:a16="http://schemas.microsoft.com/office/drawing/2014/main" id="{012CC563-9C71-B42F-F39E-FA18A27C8241}"/>
                </a:ext>
              </a:extLst>
            </p:cNvPr>
            <p:cNvGrpSpPr/>
            <p:nvPr/>
          </p:nvGrpSpPr>
          <p:grpSpPr>
            <a:xfrm rot="-5400000" flipH="1">
              <a:off x="7237650" y="4201057"/>
              <a:ext cx="699928" cy="1651024"/>
              <a:chOff x="8337812" y="3492483"/>
              <a:chExt cx="699928" cy="1651024"/>
            </a:xfrm>
          </p:grpSpPr>
          <p:sp>
            <p:nvSpPr>
              <p:cNvPr id="1614" name="Google Shape;1614;p40">
                <a:extLst>
                  <a:ext uri="{FF2B5EF4-FFF2-40B4-BE49-F238E27FC236}">
                    <a16:creationId xmlns:a16="http://schemas.microsoft.com/office/drawing/2014/main" id="{66AEB0EE-F00D-CFDA-1007-37BD292352C1}"/>
                  </a:ext>
                </a:extLst>
              </p:cNvPr>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a:extLst>
                  <a:ext uri="{FF2B5EF4-FFF2-40B4-BE49-F238E27FC236}">
                    <a16:creationId xmlns:a16="http://schemas.microsoft.com/office/drawing/2014/main" id="{7EE18046-663F-21EF-AEB2-C015118CE46E}"/>
                  </a:ext>
                </a:extLst>
              </p:cNvPr>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a:extLst>
                  <a:ext uri="{FF2B5EF4-FFF2-40B4-BE49-F238E27FC236}">
                    <a16:creationId xmlns:a16="http://schemas.microsoft.com/office/drawing/2014/main" id="{B93FC346-B139-01BB-D4E7-16366A5A1E43}"/>
                  </a:ext>
                </a:extLst>
              </p:cNvPr>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a:extLst>
                <a:ext uri="{FF2B5EF4-FFF2-40B4-BE49-F238E27FC236}">
                  <a16:creationId xmlns:a16="http://schemas.microsoft.com/office/drawing/2014/main" id="{E04B579A-5A40-EB31-84DB-061631147884}"/>
                </a:ext>
              </a:extLst>
            </p:cNvPr>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a:extLst>
                <a:ext uri="{FF2B5EF4-FFF2-40B4-BE49-F238E27FC236}">
                  <a16:creationId xmlns:a16="http://schemas.microsoft.com/office/drawing/2014/main" id="{14BAEF88-6411-7A05-4A5F-789226C80CC8}"/>
                </a:ext>
              </a:extLst>
            </p:cNvPr>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a:extLst>
                <a:ext uri="{FF2B5EF4-FFF2-40B4-BE49-F238E27FC236}">
                  <a16:creationId xmlns:a16="http://schemas.microsoft.com/office/drawing/2014/main" id="{9DD3C0E2-B1FA-77F8-E92D-74FF7D580D12}"/>
                </a:ext>
              </a:extLst>
            </p:cNvPr>
            <p:cNvGrpSpPr/>
            <p:nvPr/>
          </p:nvGrpSpPr>
          <p:grpSpPr>
            <a:xfrm rot="-5400000" flipH="1">
              <a:off x="5819578" y="4727817"/>
              <a:ext cx="134004" cy="134004"/>
              <a:chOff x="8356813" y="1074288"/>
              <a:chExt cx="351900" cy="351900"/>
            </a:xfrm>
          </p:grpSpPr>
          <p:sp>
            <p:nvSpPr>
              <p:cNvPr id="1620" name="Google Shape;1620;p40">
                <a:extLst>
                  <a:ext uri="{FF2B5EF4-FFF2-40B4-BE49-F238E27FC236}">
                    <a16:creationId xmlns:a16="http://schemas.microsoft.com/office/drawing/2014/main" id="{9F1C286E-2DD2-1DE9-EADE-0F6C04305519}"/>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a:extLst>
                  <a:ext uri="{FF2B5EF4-FFF2-40B4-BE49-F238E27FC236}">
                    <a16:creationId xmlns:a16="http://schemas.microsoft.com/office/drawing/2014/main" id="{CFC70954-3684-0EA4-D268-0677EDD5DE91}"/>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a:extLst>
              <a:ext uri="{FF2B5EF4-FFF2-40B4-BE49-F238E27FC236}">
                <a16:creationId xmlns:a16="http://schemas.microsoft.com/office/drawing/2014/main" id="{800CD4DC-FDC9-AF0F-CA5F-88874C845498}"/>
              </a:ext>
            </a:extLst>
          </p:cNvPr>
          <p:cNvGrpSpPr/>
          <p:nvPr/>
        </p:nvGrpSpPr>
        <p:grpSpPr>
          <a:xfrm rot="-5400000" flipH="1">
            <a:off x="8904403" y="2929792"/>
            <a:ext cx="134004" cy="134004"/>
            <a:chOff x="8356813" y="1074288"/>
            <a:chExt cx="351900" cy="351900"/>
          </a:xfrm>
        </p:grpSpPr>
        <p:sp>
          <p:nvSpPr>
            <p:cNvPr id="1625" name="Google Shape;1625;p40">
              <a:extLst>
                <a:ext uri="{FF2B5EF4-FFF2-40B4-BE49-F238E27FC236}">
                  <a16:creationId xmlns:a16="http://schemas.microsoft.com/office/drawing/2014/main" id="{9E37E63E-962F-6452-1E75-8218AD6B5EE1}"/>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a:extLst>
                <a:ext uri="{FF2B5EF4-FFF2-40B4-BE49-F238E27FC236}">
                  <a16:creationId xmlns:a16="http://schemas.microsoft.com/office/drawing/2014/main" id="{31A6F7D9-3C83-C5D9-AA20-94A50AA4B807}"/>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0A1C959E-ABE3-D5B5-246B-62DA4FB520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7791" y="-1508127"/>
            <a:ext cx="7145787" cy="954285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635;p41">
            <a:extLst>
              <a:ext uri="{FF2B5EF4-FFF2-40B4-BE49-F238E27FC236}">
                <a16:creationId xmlns:a16="http://schemas.microsoft.com/office/drawing/2014/main" id="{8046A44C-EE30-9E42-5812-10FA192A8FDC}"/>
              </a:ext>
            </a:extLst>
          </p:cNvPr>
          <p:cNvSpPr txBox="1">
            <a:spLocks noGrp="1"/>
          </p:cNvSpPr>
          <p:nvPr>
            <p:ph type="title"/>
          </p:nvPr>
        </p:nvSpPr>
        <p:spPr>
          <a:xfrm>
            <a:off x="581824" y="-9115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ZigBee Smart Energy ecosystem</a:t>
            </a:r>
          </a:p>
        </p:txBody>
      </p:sp>
      <p:sp>
        <p:nvSpPr>
          <p:cNvPr id="2" name="Google Shape;1533;p39">
            <a:extLst>
              <a:ext uri="{FF2B5EF4-FFF2-40B4-BE49-F238E27FC236}">
                <a16:creationId xmlns:a16="http://schemas.microsoft.com/office/drawing/2014/main" id="{958E87AB-8BB0-58E9-790D-310761179B81}"/>
              </a:ext>
            </a:extLst>
          </p:cNvPr>
          <p:cNvSpPr txBox="1">
            <a:spLocks/>
          </p:cNvSpPr>
          <p:nvPr/>
        </p:nvSpPr>
        <p:spPr>
          <a:xfrm>
            <a:off x="4842372" y="578361"/>
            <a:ext cx="3196576" cy="43265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mj-lt"/>
              </a:rPr>
              <a:t>Commercial/Industrial Applications</a:t>
            </a:r>
            <a:r>
              <a:rPr lang="en-US" b="0" i="0" dirty="0">
                <a:solidFill>
                  <a:schemeClr val="tx1"/>
                </a:solidFill>
                <a:effectLst/>
                <a:latin typeface="+mj-lt"/>
              </a:rPr>
              <a:t>:</a:t>
            </a:r>
          </a:p>
          <a:p>
            <a:pPr marL="742950" lvl="1" indent="-285750" algn="l">
              <a:buFont typeface="+mj-lt"/>
              <a:buAutoNum type="arabicPeriod"/>
            </a:pPr>
            <a:r>
              <a:rPr lang="en-US" b="0" i="0" dirty="0">
                <a:solidFill>
                  <a:schemeClr val="tx1"/>
                </a:solidFill>
                <a:effectLst/>
                <a:latin typeface="+mj-lt"/>
              </a:rPr>
              <a:t>ZigBee integrates with systems like:</a:t>
            </a:r>
          </a:p>
          <a:p>
            <a:pPr marL="1143000" lvl="2" indent="-228600" algn="l">
              <a:buFont typeface="+mj-lt"/>
              <a:buAutoNum type="arabicPeriod"/>
            </a:pPr>
            <a:r>
              <a:rPr lang="en-US" b="1" i="0" dirty="0">
                <a:solidFill>
                  <a:schemeClr val="tx1"/>
                </a:solidFill>
                <a:effectLst/>
                <a:latin typeface="+mj-lt"/>
              </a:rPr>
              <a:t>HVAC</a:t>
            </a:r>
            <a:r>
              <a:rPr lang="en-US" b="0" i="0" dirty="0">
                <a:solidFill>
                  <a:schemeClr val="tx1"/>
                </a:solidFill>
                <a:effectLst/>
                <a:latin typeface="+mj-lt"/>
              </a:rPr>
              <a:t> (Heating, Ventilation, and Air Conditioning)</a:t>
            </a:r>
          </a:p>
          <a:p>
            <a:pPr marL="1143000" lvl="2" indent="-228600" algn="l">
              <a:buFont typeface="+mj-lt"/>
              <a:buAutoNum type="arabicPeriod"/>
            </a:pPr>
            <a:r>
              <a:rPr lang="en-US" b="1" i="0" dirty="0">
                <a:solidFill>
                  <a:schemeClr val="tx1"/>
                </a:solidFill>
                <a:effectLst/>
                <a:latin typeface="+mj-lt"/>
              </a:rPr>
              <a:t>Lighting systems</a:t>
            </a:r>
            <a:endParaRPr lang="en-US" b="0" i="0" dirty="0">
              <a:solidFill>
                <a:schemeClr val="tx1"/>
              </a:solidFill>
              <a:effectLst/>
              <a:latin typeface="+mj-lt"/>
            </a:endParaRPr>
          </a:p>
          <a:p>
            <a:pPr marL="1143000" lvl="2" indent="-228600" algn="l">
              <a:buFont typeface="+mj-lt"/>
              <a:buAutoNum type="arabicPeriod"/>
            </a:pPr>
            <a:r>
              <a:rPr lang="en-US" b="1" i="0" dirty="0">
                <a:solidFill>
                  <a:schemeClr val="tx1"/>
                </a:solidFill>
                <a:effectLst/>
                <a:latin typeface="+mj-lt"/>
              </a:rPr>
              <a:t>Occupancy sensors</a:t>
            </a:r>
            <a:endParaRPr lang="en-US" b="0" i="0" dirty="0">
              <a:solidFill>
                <a:schemeClr val="tx1"/>
              </a:solidFill>
              <a:effectLst/>
              <a:latin typeface="+mj-lt"/>
            </a:endParaRPr>
          </a:p>
          <a:p>
            <a:pPr marL="1143000" lvl="2" indent="-228600" algn="l">
              <a:buFont typeface="+mj-lt"/>
              <a:buAutoNum type="arabicPeriod"/>
            </a:pPr>
            <a:r>
              <a:rPr lang="en-US" b="1" i="0" dirty="0">
                <a:solidFill>
                  <a:schemeClr val="tx1"/>
                </a:solidFill>
                <a:effectLst/>
                <a:latin typeface="+mj-lt"/>
              </a:rPr>
              <a:t>Access control systems</a:t>
            </a:r>
            <a:endParaRPr lang="en-US" b="0" i="0" dirty="0">
              <a:solidFill>
                <a:schemeClr val="tx1"/>
              </a:solidFill>
              <a:effectLst/>
              <a:latin typeface="+mj-lt"/>
            </a:endParaRPr>
          </a:p>
          <a:p>
            <a:pPr marL="742950" lvl="1" indent="-285750" algn="l">
              <a:buFont typeface="+mj-lt"/>
              <a:buAutoNum type="arabicPeriod"/>
            </a:pPr>
            <a:r>
              <a:rPr lang="en-US" b="0" i="0" dirty="0">
                <a:solidFill>
                  <a:schemeClr val="tx1"/>
                </a:solidFill>
                <a:effectLst/>
                <a:latin typeface="+mj-lt"/>
              </a:rPr>
              <a:t>Helps improve energy efficiency and automation in industrial and commercial spaces by linking various devices.</a:t>
            </a:r>
          </a:p>
        </p:txBody>
      </p:sp>
    </p:spTree>
    <p:extLst>
      <p:ext uri="{BB962C8B-B14F-4D97-AF65-F5344CB8AC3E}">
        <p14:creationId xmlns:p14="http://schemas.microsoft.com/office/powerpoint/2010/main" val="3426636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5">
          <a:extLst>
            <a:ext uri="{FF2B5EF4-FFF2-40B4-BE49-F238E27FC236}">
              <a16:creationId xmlns:a16="http://schemas.microsoft.com/office/drawing/2014/main" id="{55BB7A65-D515-1561-7DA3-05437D0647B4}"/>
            </a:ext>
          </a:extLst>
        </p:cNvPr>
        <p:cNvGrpSpPr/>
        <p:nvPr/>
      </p:nvGrpSpPr>
      <p:grpSpPr>
        <a:xfrm>
          <a:off x="0" y="0"/>
          <a:ext cx="0" cy="0"/>
          <a:chOff x="0" y="0"/>
          <a:chExt cx="0" cy="0"/>
        </a:xfrm>
      </p:grpSpPr>
      <p:grpSp>
        <p:nvGrpSpPr>
          <p:cNvPr id="1546" name="Google Shape;1546;p40">
            <a:extLst>
              <a:ext uri="{FF2B5EF4-FFF2-40B4-BE49-F238E27FC236}">
                <a16:creationId xmlns:a16="http://schemas.microsoft.com/office/drawing/2014/main" id="{0CFE1775-D9B2-23AE-7095-E5095B05480F}"/>
              </a:ext>
            </a:extLst>
          </p:cNvPr>
          <p:cNvGrpSpPr/>
          <p:nvPr/>
        </p:nvGrpSpPr>
        <p:grpSpPr>
          <a:xfrm>
            <a:off x="-2765817" y="-2958610"/>
            <a:ext cx="8164418" cy="6343459"/>
            <a:chOff x="-2613417" y="-2806210"/>
            <a:chExt cx="8164418" cy="6343459"/>
          </a:xfrm>
        </p:grpSpPr>
        <p:grpSp>
          <p:nvGrpSpPr>
            <p:cNvPr id="1547" name="Google Shape;1547;p40">
              <a:extLst>
                <a:ext uri="{FF2B5EF4-FFF2-40B4-BE49-F238E27FC236}">
                  <a16:creationId xmlns:a16="http://schemas.microsoft.com/office/drawing/2014/main" id="{87BACC42-6982-93D7-6C40-BCFE948B371E}"/>
                </a:ext>
              </a:extLst>
            </p:cNvPr>
            <p:cNvGrpSpPr/>
            <p:nvPr/>
          </p:nvGrpSpPr>
          <p:grpSpPr>
            <a:xfrm>
              <a:off x="-2613417" y="-2806210"/>
              <a:ext cx="8164418" cy="6343459"/>
              <a:chOff x="-2613417" y="-2806210"/>
              <a:chExt cx="8164418" cy="6343459"/>
            </a:xfrm>
          </p:grpSpPr>
          <p:grpSp>
            <p:nvGrpSpPr>
              <p:cNvPr id="1548" name="Google Shape;1548;p40">
                <a:extLst>
                  <a:ext uri="{FF2B5EF4-FFF2-40B4-BE49-F238E27FC236}">
                    <a16:creationId xmlns:a16="http://schemas.microsoft.com/office/drawing/2014/main" id="{2E7D09A9-E94B-0B6A-EE5D-2FE0371F2585}"/>
                  </a:ext>
                </a:extLst>
              </p:cNvPr>
              <p:cNvGrpSpPr/>
              <p:nvPr/>
            </p:nvGrpSpPr>
            <p:grpSpPr>
              <a:xfrm>
                <a:off x="-191059" y="95963"/>
                <a:ext cx="1538562" cy="971589"/>
                <a:chOff x="-191059" y="95963"/>
                <a:chExt cx="1538562" cy="971589"/>
              </a:xfrm>
            </p:grpSpPr>
            <p:grpSp>
              <p:nvGrpSpPr>
                <p:cNvPr id="1549" name="Google Shape;1549;p40">
                  <a:extLst>
                    <a:ext uri="{FF2B5EF4-FFF2-40B4-BE49-F238E27FC236}">
                      <a16:creationId xmlns:a16="http://schemas.microsoft.com/office/drawing/2014/main" id="{8F963D56-63D9-A351-75F8-8E0648B1763A}"/>
                    </a:ext>
                  </a:extLst>
                </p:cNvPr>
                <p:cNvGrpSpPr/>
                <p:nvPr/>
              </p:nvGrpSpPr>
              <p:grpSpPr>
                <a:xfrm>
                  <a:off x="-191059" y="201619"/>
                  <a:ext cx="904284" cy="865933"/>
                  <a:chOff x="2038491" y="-937756"/>
                  <a:chExt cx="904284" cy="865933"/>
                </a:xfrm>
              </p:grpSpPr>
              <p:grpSp>
                <p:nvGrpSpPr>
                  <p:cNvPr id="1550" name="Google Shape;1550;p40">
                    <a:extLst>
                      <a:ext uri="{FF2B5EF4-FFF2-40B4-BE49-F238E27FC236}">
                        <a16:creationId xmlns:a16="http://schemas.microsoft.com/office/drawing/2014/main" id="{09F3D17B-5838-E13A-2EBA-8CCFC1BC3F3E}"/>
                      </a:ext>
                    </a:extLst>
                  </p:cNvPr>
                  <p:cNvGrpSpPr/>
                  <p:nvPr/>
                </p:nvGrpSpPr>
                <p:grpSpPr>
                  <a:xfrm>
                    <a:off x="2096570" y="-863491"/>
                    <a:ext cx="717621" cy="717392"/>
                    <a:chOff x="1483457" y="3953671"/>
                    <a:chExt cx="717621" cy="717392"/>
                  </a:xfrm>
                </p:grpSpPr>
                <p:sp>
                  <p:nvSpPr>
                    <p:cNvPr id="1551" name="Google Shape;1551;p40">
                      <a:extLst>
                        <a:ext uri="{FF2B5EF4-FFF2-40B4-BE49-F238E27FC236}">
                          <a16:creationId xmlns:a16="http://schemas.microsoft.com/office/drawing/2014/main" id="{41391D5C-0120-146C-64D5-4042E7973EB1}"/>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a:extLst>
                        <a:ext uri="{FF2B5EF4-FFF2-40B4-BE49-F238E27FC236}">
                          <a16:creationId xmlns:a16="http://schemas.microsoft.com/office/drawing/2014/main" id="{1CFC1AA8-935E-F767-53B2-1AE8FE67C85E}"/>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a:extLst>
                        <a:ext uri="{FF2B5EF4-FFF2-40B4-BE49-F238E27FC236}">
                          <a16:creationId xmlns:a16="http://schemas.microsoft.com/office/drawing/2014/main" id="{89D79593-6BD2-425B-74A6-1842C45DD85F}"/>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a:extLst>
                        <a:ext uri="{FF2B5EF4-FFF2-40B4-BE49-F238E27FC236}">
                          <a16:creationId xmlns:a16="http://schemas.microsoft.com/office/drawing/2014/main" id="{FF7FC04C-EA6F-EFEE-0F49-BA30C7F8DC2A}"/>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a:extLst>
                        <a:ext uri="{FF2B5EF4-FFF2-40B4-BE49-F238E27FC236}">
                          <a16:creationId xmlns:a16="http://schemas.microsoft.com/office/drawing/2014/main" id="{F79659B7-6AED-0F08-10A4-A9CDBE4B6E24}"/>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a:extLst>
                      <a:ext uri="{FF2B5EF4-FFF2-40B4-BE49-F238E27FC236}">
                        <a16:creationId xmlns:a16="http://schemas.microsoft.com/office/drawing/2014/main" id="{E2FE34B7-962C-A78E-45E3-1553086CCE76}"/>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a:extLst>
                    <a:ext uri="{FF2B5EF4-FFF2-40B4-BE49-F238E27FC236}">
                      <a16:creationId xmlns:a16="http://schemas.microsoft.com/office/drawing/2014/main" id="{D480AC64-3A7D-536C-74E2-EFCE67578F3A}"/>
                    </a:ext>
                  </a:extLst>
                </p:cNvPr>
                <p:cNvGrpSpPr/>
                <p:nvPr/>
              </p:nvGrpSpPr>
              <p:grpSpPr>
                <a:xfrm>
                  <a:off x="584533" y="95963"/>
                  <a:ext cx="473483" cy="453403"/>
                  <a:chOff x="2038491" y="-937756"/>
                  <a:chExt cx="904284" cy="865933"/>
                </a:xfrm>
              </p:grpSpPr>
              <p:grpSp>
                <p:nvGrpSpPr>
                  <p:cNvPr id="1558" name="Google Shape;1558;p40">
                    <a:extLst>
                      <a:ext uri="{FF2B5EF4-FFF2-40B4-BE49-F238E27FC236}">
                        <a16:creationId xmlns:a16="http://schemas.microsoft.com/office/drawing/2014/main" id="{5318EF42-C0DF-3E02-236D-A981CD32E679}"/>
                      </a:ext>
                    </a:extLst>
                  </p:cNvPr>
                  <p:cNvGrpSpPr/>
                  <p:nvPr/>
                </p:nvGrpSpPr>
                <p:grpSpPr>
                  <a:xfrm>
                    <a:off x="2096570" y="-863491"/>
                    <a:ext cx="717621" cy="717392"/>
                    <a:chOff x="1483457" y="3953671"/>
                    <a:chExt cx="717621" cy="717392"/>
                  </a:xfrm>
                </p:grpSpPr>
                <p:sp>
                  <p:nvSpPr>
                    <p:cNvPr id="1559" name="Google Shape;1559;p40">
                      <a:extLst>
                        <a:ext uri="{FF2B5EF4-FFF2-40B4-BE49-F238E27FC236}">
                          <a16:creationId xmlns:a16="http://schemas.microsoft.com/office/drawing/2014/main" id="{9D3DBCD8-F008-B650-D6A7-391B23657DC2}"/>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a:extLst>
                        <a:ext uri="{FF2B5EF4-FFF2-40B4-BE49-F238E27FC236}">
                          <a16:creationId xmlns:a16="http://schemas.microsoft.com/office/drawing/2014/main" id="{2536BA30-3C22-04A4-76D1-4F761CA65120}"/>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a:extLst>
                        <a:ext uri="{FF2B5EF4-FFF2-40B4-BE49-F238E27FC236}">
                          <a16:creationId xmlns:a16="http://schemas.microsoft.com/office/drawing/2014/main" id="{F49FFDED-7670-BAC0-68C4-61FAF4C1718B}"/>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a:extLst>
                        <a:ext uri="{FF2B5EF4-FFF2-40B4-BE49-F238E27FC236}">
                          <a16:creationId xmlns:a16="http://schemas.microsoft.com/office/drawing/2014/main" id="{0DBEFCE6-AB9D-E0AB-2D3C-39FF4140B2C4}"/>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a:extLst>
                        <a:ext uri="{FF2B5EF4-FFF2-40B4-BE49-F238E27FC236}">
                          <a16:creationId xmlns:a16="http://schemas.microsoft.com/office/drawing/2014/main" id="{2D641D7A-4F70-D0FF-0CDD-5F061CDC7A07}"/>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a:extLst>
                      <a:ext uri="{FF2B5EF4-FFF2-40B4-BE49-F238E27FC236}">
                        <a16:creationId xmlns:a16="http://schemas.microsoft.com/office/drawing/2014/main" id="{F21813DF-121C-2E64-0A3A-9DEDB078ECC6}"/>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a:extLst>
                    <a:ext uri="{FF2B5EF4-FFF2-40B4-BE49-F238E27FC236}">
                      <a16:creationId xmlns:a16="http://schemas.microsoft.com/office/drawing/2014/main" id="{EF52F7DA-B66B-A683-66F0-8B6451811DE4}"/>
                    </a:ext>
                  </a:extLst>
                </p:cNvPr>
                <p:cNvGrpSpPr/>
                <p:nvPr/>
              </p:nvGrpSpPr>
              <p:grpSpPr>
                <a:xfrm>
                  <a:off x="530445" y="481913"/>
                  <a:ext cx="473483" cy="453403"/>
                  <a:chOff x="2038491" y="-937756"/>
                  <a:chExt cx="904284" cy="865933"/>
                </a:xfrm>
              </p:grpSpPr>
              <p:grpSp>
                <p:nvGrpSpPr>
                  <p:cNvPr id="1566" name="Google Shape;1566;p40">
                    <a:extLst>
                      <a:ext uri="{FF2B5EF4-FFF2-40B4-BE49-F238E27FC236}">
                        <a16:creationId xmlns:a16="http://schemas.microsoft.com/office/drawing/2014/main" id="{7F41C361-5577-B0DF-F0E9-5BCEE79CCEB5}"/>
                      </a:ext>
                    </a:extLst>
                  </p:cNvPr>
                  <p:cNvGrpSpPr/>
                  <p:nvPr/>
                </p:nvGrpSpPr>
                <p:grpSpPr>
                  <a:xfrm>
                    <a:off x="2096570" y="-863491"/>
                    <a:ext cx="717621" cy="717392"/>
                    <a:chOff x="1483457" y="3953671"/>
                    <a:chExt cx="717621" cy="717392"/>
                  </a:xfrm>
                </p:grpSpPr>
                <p:sp>
                  <p:nvSpPr>
                    <p:cNvPr id="1567" name="Google Shape;1567;p40">
                      <a:extLst>
                        <a:ext uri="{FF2B5EF4-FFF2-40B4-BE49-F238E27FC236}">
                          <a16:creationId xmlns:a16="http://schemas.microsoft.com/office/drawing/2014/main" id="{B16E89DE-D629-77B9-14E6-52EDD2CE9EA6}"/>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a:extLst>
                        <a:ext uri="{FF2B5EF4-FFF2-40B4-BE49-F238E27FC236}">
                          <a16:creationId xmlns:a16="http://schemas.microsoft.com/office/drawing/2014/main" id="{A7F08B4A-D963-2B5E-9837-8E101A7CED73}"/>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a:extLst>
                        <a:ext uri="{FF2B5EF4-FFF2-40B4-BE49-F238E27FC236}">
                          <a16:creationId xmlns:a16="http://schemas.microsoft.com/office/drawing/2014/main" id="{21788A85-2910-5C85-741D-B7ABB5DC5159}"/>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a:extLst>
                        <a:ext uri="{FF2B5EF4-FFF2-40B4-BE49-F238E27FC236}">
                          <a16:creationId xmlns:a16="http://schemas.microsoft.com/office/drawing/2014/main" id="{21222D4C-D60A-16AE-0B59-BA2E4C691444}"/>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a:extLst>
                        <a:ext uri="{FF2B5EF4-FFF2-40B4-BE49-F238E27FC236}">
                          <a16:creationId xmlns:a16="http://schemas.microsoft.com/office/drawing/2014/main" id="{E1EC615C-5BE9-EC01-765D-12A86ED1D337}"/>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a:extLst>
                      <a:ext uri="{FF2B5EF4-FFF2-40B4-BE49-F238E27FC236}">
                        <a16:creationId xmlns:a16="http://schemas.microsoft.com/office/drawing/2014/main" id="{F17459AE-B07D-39E6-A549-CBC1AEE8E8B4}"/>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a:extLst>
                    <a:ext uri="{FF2B5EF4-FFF2-40B4-BE49-F238E27FC236}">
                      <a16:creationId xmlns:a16="http://schemas.microsoft.com/office/drawing/2014/main" id="{0B69B4D7-110D-CBDD-0374-5FF5BFCB6F26}"/>
                    </a:ext>
                  </a:extLst>
                </p:cNvPr>
                <p:cNvGrpSpPr/>
                <p:nvPr/>
              </p:nvGrpSpPr>
              <p:grpSpPr>
                <a:xfrm>
                  <a:off x="874020" y="312788"/>
                  <a:ext cx="473483" cy="453403"/>
                  <a:chOff x="2038491" y="-937756"/>
                  <a:chExt cx="904284" cy="865933"/>
                </a:xfrm>
              </p:grpSpPr>
              <p:grpSp>
                <p:nvGrpSpPr>
                  <p:cNvPr id="1574" name="Google Shape;1574;p40">
                    <a:extLst>
                      <a:ext uri="{FF2B5EF4-FFF2-40B4-BE49-F238E27FC236}">
                        <a16:creationId xmlns:a16="http://schemas.microsoft.com/office/drawing/2014/main" id="{03C1220D-EE74-B95E-27C2-B111686A5486}"/>
                      </a:ext>
                    </a:extLst>
                  </p:cNvPr>
                  <p:cNvGrpSpPr/>
                  <p:nvPr/>
                </p:nvGrpSpPr>
                <p:grpSpPr>
                  <a:xfrm>
                    <a:off x="2096570" y="-863491"/>
                    <a:ext cx="717621" cy="717392"/>
                    <a:chOff x="1483457" y="3953671"/>
                    <a:chExt cx="717621" cy="717392"/>
                  </a:xfrm>
                </p:grpSpPr>
                <p:sp>
                  <p:nvSpPr>
                    <p:cNvPr id="1575" name="Google Shape;1575;p40">
                      <a:extLst>
                        <a:ext uri="{FF2B5EF4-FFF2-40B4-BE49-F238E27FC236}">
                          <a16:creationId xmlns:a16="http://schemas.microsoft.com/office/drawing/2014/main" id="{2485EEA1-AB53-67E9-1097-DEA8B4FA9BF6}"/>
                        </a:ext>
                      </a:extLst>
                    </p:cNvPr>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a:extLst>
                        <a:ext uri="{FF2B5EF4-FFF2-40B4-BE49-F238E27FC236}">
                          <a16:creationId xmlns:a16="http://schemas.microsoft.com/office/drawing/2014/main" id="{D3C34F47-399A-CD60-DE61-7E0455C296F1}"/>
                        </a:ext>
                      </a:extLst>
                    </p:cNvPr>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a:extLst>
                        <a:ext uri="{FF2B5EF4-FFF2-40B4-BE49-F238E27FC236}">
                          <a16:creationId xmlns:a16="http://schemas.microsoft.com/office/drawing/2014/main" id="{6EED4DFF-8323-5BE9-2469-C10D6899AF5E}"/>
                        </a:ext>
                      </a:extLst>
                    </p:cNvPr>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a:extLst>
                        <a:ext uri="{FF2B5EF4-FFF2-40B4-BE49-F238E27FC236}">
                          <a16:creationId xmlns:a16="http://schemas.microsoft.com/office/drawing/2014/main" id="{0ACC9E91-6174-7C2E-E1BA-B044EB0DC8CB}"/>
                        </a:ext>
                      </a:extLst>
                    </p:cNvPr>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a:extLst>
                        <a:ext uri="{FF2B5EF4-FFF2-40B4-BE49-F238E27FC236}">
                          <a16:creationId xmlns:a16="http://schemas.microsoft.com/office/drawing/2014/main" id="{D1F8B5E8-B13A-2110-4509-27C6CC0F9035}"/>
                        </a:ext>
                      </a:extLst>
                    </p:cNvPr>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a:extLst>
                      <a:ext uri="{FF2B5EF4-FFF2-40B4-BE49-F238E27FC236}">
                        <a16:creationId xmlns:a16="http://schemas.microsoft.com/office/drawing/2014/main" id="{FAA136B7-E5B7-651C-9595-E5711571E4B3}"/>
                      </a:ext>
                    </a:extLst>
                  </p:cNvPr>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a:extLst>
                  <a:ext uri="{FF2B5EF4-FFF2-40B4-BE49-F238E27FC236}">
                    <a16:creationId xmlns:a16="http://schemas.microsoft.com/office/drawing/2014/main" id="{450E8959-2B07-36FB-67BF-4A188F9BE3F4}"/>
                  </a:ext>
                </a:extLst>
              </p:cNvPr>
              <p:cNvGrpSpPr/>
              <p:nvPr/>
            </p:nvGrpSpPr>
            <p:grpSpPr>
              <a:xfrm rot="-7479050">
                <a:off x="-2051246" y="-1642948"/>
                <a:ext cx="4889863" cy="3931229"/>
                <a:chOff x="7103825" y="-713112"/>
                <a:chExt cx="3785226" cy="3043150"/>
              </a:xfrm>
            </p:grpSpPr>
            <p:sp>
              <p:nvSpPr>
                <p:cNvPr id="1582" name="Google Shape;1582;p40">
                  <a:extLst>
                    <a:ext uri="{FF2B5EF4-FFF2-40B4-BE49-F238E27FC236}">
                      <a16:creationId xmlns:a16="http://schemas.microsoft.com/office/drawing/2014/main" id="{AEB71163-EFA9-0D9C-9612-2E2C59871542}"/>
                    </a:ext>
                  </a:extLst>
                </p:cNvPr>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a:extLst>
                    <a:ext uri="{FF2B5EF4-FFF2-40B4-BE49-F238E27FC236}">
                      <a16:creationId xmlns:a16="http://schemas.microsoft.com/office/drawing/2014/main" id="{2A3A7472-4822-3ECC-E01D-A94A29E80EAF}"/>
                    </a:ext>
                  </a:extLst>
                </p:cNvPr>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a:extLst>
                  <a:ext uri="{FF2B5EF4-FFF2-40B4-BE49-F238E27FC236}">
                    <a16:creationId xmlns:a16="http://schemas.microsoft.com/office/drawing/2014/main" id="{675366C2-CF27-CFC4-68F2-8850378477E7}"/>
                  </a:ext>
                </a:extLst>
              </p:cNvPr>
              <p:cNvGrpSpPr/>
              <p:nvPr/>
            </p:nvGrpSpPr>
            <p:grpSpPr>
              <a:xfrm>
                <a:off x="-640220" y="-2653973"/>
                <a:ext cx="6191222" cy="6191222"/>
                <a:chOff x="-640220" y="-2502423"/>
                <a:chExt cx="6191222" cy="6191222"/>
              </a:xfrm>
            </p:grpSpPr>
            <p:sp>
              <p:nvSpPr>
                <p:cNvPr id="1585" name="Google Shape;1585;p40">
                  <a:extLst>
                    <a:ext uri="{FF2B5EF4-FFF2-40B4-BE49-F238E27FC236}">
                      <a16:creationId xmlns:a16="http://schemas.microsoft.com/office/drawing/2014/main" id="{C15668B1-3E10-20C1-0E23-FC3066719A16}"/>
                    </a:ext>
                  </a:extLst>
                </p:cNvPr>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a:extLst>
                    <a:ext uri="{FF2B5EF4-FFF2-40B4-BE49-F238E27FC236}">
                      <a16:creationId xmlns:a16="http://schemas.microsoft.com/office/drawing/2014/main" id="{0C0CFC7C-7B94-2B8C-EAE2-64779CD5A533}"/>
                    </a:ext>
                  </a:extLst>
                </p:cNvPr>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a:extLst>
                <a:ext uri="{FF2B5EF4-FFF2-40B4-BE49-F238E27FC236}">
                  <a16:creationId xmlns:a16="http://schemas.microsoft.com/office/drawing/2014/main" id="{F36024EB-2BB0-4155-EA1B-2BC53A027454}"/>
                </a:ext>
              </a:extLst>
            </p:cNvPr>
            <p:cNvGrpSpPr/>
            <p:nvPr/>
          </p:nvGrpSpPr>
          <p:grpSpPr>
            <a:xfrm>
              <a:off x="-12" y="-195650"/>
              <a:ext cx="439200" cy="439100"/>
              <a:chOff x="1101075" y="2142375"/>
              <a:chExt cx="439200" cy="439100"/>
            </a:xfrm>
          </p:grpSpPr>
          <p:sp>
            <p:nvSpPr>
              <p:cNvPr id="1588" name="Google Shape;1588;p40">
                <a:extLst>
                  <a:ext uri="{FF2B5EF4-FFF2-40B4-BE49-F238E27FC236}">
                    <a16:creationId xmlns:a16="http://schemas.microsoft.com/office/drawing/2014/main" id="{9FB7888C-AD4D-8496-A4CE-1229FFC8A4E3}"/>
                  </a:ext>
                </a:extLst>
              </p:cNvPr>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a:extLst>
                  <a:ext uri="{FF2B5EF4-FFF2-40B4-BE49-F238E27FC236}">
                    <a16:creationId xmlns:a16="http://schemas.microsoft.com/office/drawing/2014/main" id="{15FD1BDC-0572-08D7-CC12-8E491E80E9D8}"/>
                  </a:ext>
                </a:extLst>
              </p:cNvPr>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a:extLst>
              <a:ext uri="{FF2B5EF4-FFF2-40B4-BE49-F238E27FC236}">
                <a16:creationId xmlns:a16="http://schemas.microsoft.com/office/drawing/2014/main" id="{F523A013-7138-9A09-2E6E-33936E120409}"/>
              </a:ext>
            </a:extLst>
          </p:cNvPr>
          <p:cNvGrpSpPr/>
          <p:nvPr/>
        </p:nvGrpSpPr>
        <p:grpSpPr>
          <a:xfrm>
            <a:off x="6136585" y="2382295"/>
            <a:ext cx="5765856" cy="4103650"/>
            <a:chOff x="4452944" y="2184175"/>
            <a:chExt cx="5765856" cy="4103650"/>
          </a:xfrm>
        </p:grpSpPr>
        <p:pic>
          <p:nvPicPr>
            <p:cNvPr id="1591" name="Google Shape;1591;p40">
              <a:extLst>
                <a:ext uri="{FF2B5EF4-FFF2-40B4-BE49-F238E27FC236}">
                  <a16:creationId xmlns:a16="http://schemas.microsoft.com/office/drawing/2014/main" id="{80C3C0BA-5B0E-7A39-449D-B3608E6946A7}"/>
                </a:ext>
              </a:extLst>
            </p:cNvPr>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a:extLst>
                <a:ext uri="{FF2B5EF4-FFF2-40B4-BE49-F238E27FC236}">
                  <a16:creationId xmlns:a16="http://schemas.microsoft.com/office/drawing/2014/main" id="{3B65E8B1-D88E-B81E-E9DE-E8B3213874DD}"/>
                </a:ext>
              </a:extLst>
            </p:cNvPr>
            <p:cNvGrpSpPr/>
            <p:nvPr/>
          </p:nvGrpSpPr>
          <p:grpSpPr>
            <a:xfrm rot="-5400000" flipH="1">
              <a:off x="8074852" y="4089881"/>
              <a:ext cx="1478405" cy="1186772"/>
              <a:chOff x="7945225" y="4302000"/>
              <a:chExt cx="904666" cy="726121"/>
            </a:xfrm>
          </p:grpSpPr>
          <p:sp>
            <p:nvSpPr>
              <p:cNvPr id="1593" name="Google Shape;1593;p40">
                <a:extLst>
                  <a:ext uri="{FF2B5EF4-FFF2-40B4-BE49-F238E27FC236}">
                    <a16:creationId xmlns:a16="http://schemas.microsoft.com/office/drawing/2014/main" id="{01DE0072-4D81-EBDC-DBD9-CBC23F925C36}"/>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a:extLst>
                  <a:ext uri="{FF2B5EF4-FFF2-40B4-BE49-F238E27FC236}">
                    <a16:creationId xmlns:a16="http://schemas.microsoft.com/office/drawing/2014/main" id="{81D6435D-D583-722A-4688-41051505BD3B}"/>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a:extLst>
                  <a:ext uri="{FF2B5EF4-FFF2-40B4-BE49-F238E27FC236}">
                    <a16:creationId xmlns:a16="http://schemas.microsoft.com/office/drawing/2014/main" id="{032BA67D-C4D3-FEC5-2CD2-4E6A74A2E82D}"/>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a:extLst>
                <a:ext uri="{FF2B5EF4-FFF2-40B4-BE49-F238E27FC236}">
                  <a16:creationId xmlns:a16="http://schemas.microsoft.com/office/drawing/2014/main" id="{262AE6E3-3C60-DE78-5174-66AC4CFD48D6}"/>
                </a:ext>
              </a:extLst>
            </p:cNvPr>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a:extLst>
                <a:ext uri="{FF2B5EF4-FFF2-40B4-BE49-F238E27FC236}">
                  <a16:creationId xmlns:a16="http://schemas.microsoft.com/office/drawing/2014/main" id="{5B7BE2AF-03D7-4AA6-B863-8638B490D7E7}"/>
                </a:ext>
              </a:extLst>
            </p:cNvPr>
            <p:cNvGrpSpPr/>
            <p:nvPr/>
          </p:nvGrpSpPr>
          <p:grpSpPr>
            <a:xfrm rot="-5400000" flipH="1">
              <a:off x="7140078" y="3883230"/>
              <a:ext cx="134004" cy="134004"/>
              <a:chOff x="8356813" y="1074288"/>
              <a:chExt cx="351900" cy="351900"/>
            </a:xfrm>
          </p:grpSpPr>
          <p:sp>
            <p:nvSpPr>
              <p:cNvPr id="1598" name="Google Shape;1598;p40">
                <a:extLst>
                  <a:ext uri="{FF2B5EF4-FFF2-40B4-BE49-F238E27FC236}">
                    <a16:creationId xmlns:a16="http://schemas.microsoft.com/office/drawing/2014/main" id="{F8C87367-7CAD-7B78-ACE8-8CE193A8B65D}"/>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a:extLst>
                  <a:ext uri="{FF2B5EF4-FFF2-40B4-BE49-F238E27FC236}">
                    <a16:creationId xmlns:a16="http://schemas.microsoft.com/office/drawing/2014/main" id="{70CA40F2-4DEB-8BF1-59AF-68293F845E7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a:extLst>
                <a:ext uri="{FF2B5EF4-FFF2-40B4-BE49-F238E27FC236}">
                  <a16:creationId xmlns:a16="http://schemas.microsoft.com/office/drawing/2014/main" id="{5FCF9844-C362-887F-A8A9-EA7B81B2D999}"/>
                </a:ext>
              </a:extLst>
            </p:cNvPr>
            <p:cNvGrpSpPr/>
            <p:nvPr/>
          </p:nvGrpSpPr>
          <p:grpSpPr>
            <a:xfrm rot="-5400000" flipH="1">
              <a:off x="6766253" y="3499155"/>
              <a:ext cx="134004" cy="134004"/>
              <a:chOff x="8356813" y="1074288"/>
              <a:chExt cx="351900" cy="351900"/>
            </a:xfrm>
          </p:grpSpPr>
          <p:sp>
            <p:nvSpPr>
              <p:cNvPr id="1601" name="Google Shape;1601;p40">
                <a:extLst>
                  <a:ext uri="{FF2B5EF4-FFF2-40B4-BE49-F238E27FC236}">
                    <a16:creationId xmlns:a16="http://schemas.microsoft.com/office/drawing/2014/main" id="{A7D1BB97-6598-D537-424A-3F22820798F6}"/>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a:extLst>
                  <a:ext uri="{FF2B5EF4-FFF2-40B4-BE49-F238E27FC236}">
                    <a16:creationId xmlns:a16="http://schemas.microsoft.com/office/drawing/2014/main" id="{6F22D89A-76A0-4AB0-1DDA-E29FAA2DA8B1}"/>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a:extLst>
                <a:ext uri="{FF2B5EF4-FFF2-40B4-BE49-F238E27FC236}">
                  <a16:creationId xmlns:a16="http://schemas.microsoft.com/office/drawing/2014/main" id="{09CD5FAF-05CA-5B1F-FD2A-4087B2D888E0}"/>
                </a:ext>
              </a:extLst>
            </p:cNvPr>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a:extLst>
                <a:ext uri="{FF2B5EF4-FFF2-40B4-BE49-F238E27FC236}">
                  <a16:creationId xmlns:a16="http://schemas.microsoft.com/office/drawing/2014/main" id="{855565C6-B819-071D-D9BB-E1EA301875A8}"/>
                </a:ext>
              </a:extLst>
            </p:cNvPr>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a:extLst>
                <a:ext uri="{FF2B5EF4-FFF2-40B4-BE49-F238E27FC236}">
                  <a16:creationId xmlns:a16="http://schemas.microsoft.com/office/drawing/2014/main" id="{1CF846E5-364E-4B3B-038C-69B7E6744F68}"/>
                </a:ext>
              </a:extLst>
            </p:cNvPr>
            <p:cNvGrpSpPr/>
            <p:nvPr/>
          </p:nvGrpSpPr>
          <p:grpSpPr>
            <a:xfrm rot="-5400000" flipH="1">
              <a:off x="7404606" y="3451356"/>
              <a:ext cx="582050" cy="582425"/>
              <a:chOff x="959750" y="3039275"/>
              <a:chExt cx="582050" cy="582425"/>
            </a:xfrm>
          </p:grpSpPr>
          <p:sp>
            <p:nvSpPr>
              <p:cNvPr id="1606" name="Google Shape;1606;p40">
                <a:extLst>
                  <a:ext uri="{FF2B5EF4-FFF2-40B4-BE49-F238E27FC236}">
                    <a16:creationId xmlns:a16="http://schemas.microsoft.com/office/drawing/2014/main" id="{C945D9B3-5E38-CEEF-910A-12B2147194E7}"/>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a:extLst>
                  <a:ext uri="{FF2B5EF4-FFF2-40B4-BE49-F238E27FC236}">
                    <a16:creationId xmlns:a16="http://schemas.microsoft.com/office/drawing/2014/main" id="{A3F3B6A9-86AF-5FAE-12C4-3F47BCBE903F}"/>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a:extLst>
                  <a:ext uri="{FF2B5EF4-FFF2-40B4-BE49-F238E27FC236}">
                    <a16:creationId xmlns:a16="http://schemas.microsoft.com/office/drawing/2014/main" id="{B1874B0C-1FDF-F117-37F1-85F3B4927663}"/>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a:extLst>
                  <a:ext uri="{FF2B5EF4-FFF2-40B4-BE49-F238E27FC236}">
                    <a16:creationId xmlns:a16="http://schemas.microsoft.com/office/drawing/2014/main" id="{5BE8569A-F3A4-E5B3-9925-B3CF56EC670E}"/>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a:extLst>
                  <a:ext uri="{FF2B5EF4-FFF2-40B4-BE49-F238E27FC236}">
                    <a16:creationId xmlns:a16="http://schemas.microsoft.com/office/drawing/2014/main" id="{53821E71-2565-581E-4AD1-9685DB09610B}"/>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a:extLst>
                  <a:ext uri="{FF2B5EF4-FFF2-40B4-BE49-F238E27FC236}">
                    <a16:creationId xmlns:a16="http://schemas.microsoft.com/office/drawing/2014/main" id="{4D0DE08F-D72B-5C31-5041-DDE83962CF16}"/>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a:extLst>
                  <a:ext uri="{FF2B5EF4-FFF2-40B4-BE49-F238E27FC236}">
                    <a16:creationId xmlns:a16="http://schemas.microsoft.com/office/drawing/2014/main" id="{1FB64CAD-7D2D-6126-3BD5-AFBBDE0B9D64}"/>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a:extLst>
                <a:ext uri="{FF2B5EF4-FFF2-40B4-BE49-F238E27FC236}">
                  <a16:creationId xmlns:a16="http://schemas.microsoft.com/office/drawing/2014/main" id="{74FD3529-B2BC-6511-AD7E-A244D5FA6228}"/>
                </a:ext>
              </a:extLst>
            </p:cNvPr>
            <p:cNvGrpSpPr/>
            <p:nvPr/>
          </p:nvGrpSpPr>
          <p:grpSpPr>
            <a:xfrm rot="-5400000" flipH="1">
              <a:off x="7237650" y="4201057"/>
              <a:ext cx="699928" cy="1651024"/>
              <a:chOff x="8337812" y="3492483"/>
              <a:chExt cx="699928" cy="1651024"/>
            </a:xfrm>
          </p:grpSpPr>
          <p:sp>
            <p:nvSpPr>
              <p:cNvPr id="1614" name="Google Shape;1614;p40">
                <a:extLst>
                  <a:ext uri="{FF2B5EF4-FFF2-40B4-BE49-F238E27FC236}">
                    <a16:creationId xmlns:a16="http://schemas.microsoft.com/office/drawing/2014/main" id="{8C4863F2-02F4-B618-9EFE-3A288A7702FC}"/>
                  </a:ext>
                </a:extLst>
              </p:cNvPr>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a:extLst>
                  <a:ext uri="{FF2B5EF4-FFF2-40B4-BE49-F238E27FC236}">
                    <a16:creationId xmlns:a16="http://schemas.microsoft.com/office/drawing/2014/main" id="{F4C9E4E9-EC61-1424-0C14-74BF175A74FD}"/>
                  </a:ext>
                </a:extLst>
              </p:cNvPr>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a:extLst>
                  <a:ext uri="{FF2B5EF4-FFF2-40B4-BE49-F238E27FC236}">
                    <a16:creationId xmlns:a16="http://schemas.microsoft.com/office/drawing/2014/main" id="{1EA9F5FB-BF54-D77B-C05B-BE01DB6E6C2F}"/>
                  </a:ext>
                </a:extLst>
              </p:cNvPr>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a:extLst>
                <a:ext uri="{FF2B5EF4-FFF2-40B4-BE49-F238E27FC236}">
                  <a16:creationId xmlns:a16="http://schemas.microsoft.com/office/drawing/2014/main" id="{FE0BB857-6023-2267-E91F-C30A34C4B1C0}"/>
                </a:ext>
              </a:extLst>
            </p:cNvPr>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a:extLst>
                <a:ext uri="{FF2B5EF4-FFF2-40B4-BE49-F238E27FC236}">
                  <a16:creationId xmlns:a16="http://schemas.microsoft.com/office/drawing/2014/main" id="{C9D975A1-8CDA-97CA-D81E-5E365F50ECF7}"/>
                </a:ext>
              </a:extLst>
            </p:cNvPr>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a:extLst>
                <a:ext uri="{FF2B5EF4-FFF2-40B4-BE49-F238E27FC236}">
                  <a16:creationId xmlns:a16="http://schemas.microsoft.com/office/drawing/2014/main" id="{60418C1E-095D-3B66-F4FC-4CFA7BCFEBB6}"/>
                </a:ext>
              </a:extLst>
            </p:cNvPr>
            <p:cNvGrpSpPr/>
            <p:nvPr/>
          </p:nvGrpSpPr>
          <p:grpSpPr>
            <a:xfrm rot="-5400000" flipH="1">
              <a:off x="5819578" y="4727817"/>
              <a:ext cx="134004" cy="134004"/>
              <a:chOff x="8356813" y="1074288"/>
              <a:chExt cx="351900" cy="351900"/>
            </a:xfrm>
          </p:grpSpPr>
          <p:sp>
            <p:nvSpPr>
              <p:cNvPr id="1620" name="Google Shape;1620;p40">
                <a:extLst>
                  <a:ext uri="{FF2B5EF4-FFF2-40B4-BE49-F238E27FC236}">
                    <a16:creationId xmlns:a16="http://schemas.microsoft.com/office/drawing/2014/main" id="{F304ABBE-96DD-3D27-07F3-B800AE1D0311}"/>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a:extLst>
                  <a:ext uri="{FF2B5EF4-FFF2-40B4-BE49-F238E27FC236}">
                    <a16:creationId xmlns:a16="http://schemas.microsoft.com/office/drawing/2014/main" id="{039061B7-EA2D-1DA2-5069-B276018C01E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a:extLst>
              <a:ext uri="{FF2B5EF4-FFF2-40B4-BE49-F238E27FC236}">
                <a16:creationId xmlns:a16="http://schemas.microsoft.com/office/drawing/2014/main" id="{9A35482B-539F-05B1-EB87-A43481592789}"/>
              </a:ext>
            </a:extLst>
          </p:cNvPr>
          <p:cNvGrpSpPr/>
          <p:nvPr/>
        </p:nvGrpSpPr>
        <p:grpSpPr>
          <a:xfrm rot="-5400000" flipH="1">
            <a:off x="8904403" y="2929792"/>
            <a:ext cx="134004" cy="134004"/>
            <a:chOff x="8356813" y="1074288"/>
            <a:chExt cx="351900" cy="351900"/>
          </a:xfrm>
        </p:grpSpPr>
        <p:sp>
          <p:nvSpPr>
            <p:cNvPr id="1625" name="Google Shape;1625;p40">
              <a:extLst>
                <a:ext uri="{FF2B5EF4-FFF2-40B4-BE49-F238E27FC236}">
                  <a16:creationId xmlns:a16="http://schemas.microsoft.com/office/drawing/2014/main" id="{9B026D6E-5AC9-4B8A-8ECF-4A953CE7B60B}"/>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a:extLst>
                <a:ext uri="{FF2B5EF4-FFF2-40B4-BE49-F238E27FC236}">
                  <a16:creationId xmlns:a16="http://schemas.microsoft.com/office/drawing/2014/main" id="{C9C7C095-B805-0FC1-8C7D-C336AC5122CD}"/>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BF417959-0A98-73C2-FDFA-5F9520A527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3268" y="-6304194"/>
            <a:ext cx="7145787" cy="954285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635;p41">
            <a:extLst>
              <a:ext uri="{FF2B5EF4-FFF2-40B4-BE49-F238E27FC236}">
                <a16:creationId xmlns:a16="http://schemas.microsoft.com/office/drawing/2014/main" id="{2F226F0F-C236-B35C-FDCE-A45584BBA8F7}"/>
              </a:ext>
            </a:extLst>
          </p:cNvPr>
          <p:cNvSpPr txBox="1">
            <a:spLocks noGrp="1"/>
          </p:cNvSpPr>
          <p:nvPr>
            <p:ph type="title"/>
          </p:nvPr>
        </p:nvSpPr>
        <p:spPr>
          <a:xfrm>
            <a:off x="581824" y="-9115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ZigBee Smart Energy ecosystem</a:t>
            </a:r>
          </a:p>
        </p:txBody>
      </p:sp>
      <p:sp>
        <p:nvSpPr>
          <p:cNvPr id="2" name="Google Shape;1533;p39">
            <a:extLst>
              <a:ext uri="{FF2B5EF4-FFF2-40B4-BE49-F238E27FC236}">
                <a16:creationId xmlns:a16="http://schemas.microsoft.com/office/drawing/2014/main" id="{BFFFD4B6-B6A2-130B-9563-A9FFFF6CADDB}"/>
              </a:ext>
            </a:extLst>
          </p:cNvPr>
          <p:cNvSpPr txBox="1">
            <a:spLocks/>
          </p:cNvSpPr>
          <p:nvPr/>
        </p:nvSpPr>
        <p:spPr>
          <a:xfrm>
            <a:off x="468314" y="3186284"/>
            <a:ext cx="7532508" cy="21660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mj-lt"/>
              </a:rPr>
              <a:t>Utility Company Programs</a:t>
            </a:r>
            <a:r>
              <a:rPr lang="en-US" b="0" i="0" dirty="0">
                <a:solidFill>
                  <a:schemeClr val="tx1"/>
                </a:solidFill>
                <a:effectLst/>
                <a:latin typeface="+mj-lt"/>
              </a:rPr>
              <a:t>:</a:t>
            </a:r>
          </a:p>
          <a:p>
            <a:pPr marL="742950" lvl="1" indent="-285750" algn="l">
              <a:buFont typeface="+mj-lt"/>
              <a:buAutoNum type="arabicPeriod"/>
            </a:pPr>
            <a:r>
              <a:rPr lang="en-US" b="0" i="0" dirty="0">
                <a:solidFill>
                  <a:schemeClr val="tx1"/>
                </a:solidFill>
                <a:effectLst/>
                <a:latin typeface="+mj-lt"/>
              </a:rPr>
              <a:t>Utility companies use ZigBee for programs involving:</a:t>
            </a:r>
          </a:p>
          <a:p>
            <a:pPr marL="1143000" lvl="2" indent="-228600" algn="l">
              <a:buFont typeface="+mj-lt"/>
              <a:buAutoNum type="arabicPeriod"/>
            </a:pPr>
            <a:r>
              <a:rPr lang="en-US" b="1" i="0" dirty="0">
                <a:solidFill>
                  <a:schemeClr val="tx1"/>
                </a:solidFill>
                <a:effectLst/>
                <a:latin typeface="+mj-lt"/>
              </a:rPr>
              <a:t>Advanced Metering Infrastructure (AMI)</a:t>
            </a:r>
            <a:endParaRPr lang="en-US" b="0" i="0" dirty="0">
              <a:solidFill>
                <a:schemeClr val="tx1"/>
              </a:solidFill>
              <a:effectLst/>
              <a:latin typeface="+mj-lt"/>
            </a:endParaRPr>
          </a:p>
          <a:p>
            <a:pPr marL="1143000" lvl="2" indent="-228600" algn="l">
              <a:buFont typeface="+mj-lt"/>
              <a:buAutoNum type="arabicPeriod"/>
            </a:pPr>
            <a:r>
              <a:rPr lang="en-US" b="1" i="0" dirty="0">
                <a:solidFill>
                  <a:schemeClr val="tx1"/>
                </a:solidFill>
                <a:effectLst/>
                <a:latin typeface="+mj-lt"/>
              </a:rPr>
              <a:t>Real-time energy pricing</a:t>
            </a:r>
            <a:endParaRPr lang="en-US" b="0" i="0" dirty="0">
              <a:solidFill>
                <a:schemeClr val="tx1"/>
              </a:solidFill>
              <a:effectLst/>
              <a:latin typeface="+mj-lt"/>
            </a:endParaRPr>
          </a:p>
          <a:p>
            <a:pPr marL="1143000" lvl="2" indent="-228600" algn="l">
              <a:buFont typeface="+mj-lt"/>
              <a:buAutoNum type="arabicPeriod"/>
            </a:pPr>
            <a:r>
              <a:rPr lang="en-US" b="1" i="0" dirty="0">
                <a:solidFill>
                  <a:schemeClr val="tx1"/>
                </a:solidFill>
                <a:effectLst/>
                <a:latin typeface="+mj-lt"/>
              </a:rPr>
              <a:t>Demand response systems</a:t>
            </a:r>
            <a:endParaRPr lang="en-US" b="0" i="0" dirty="0">
              <a:solidFill>
                <a:schemeClr val="tx1"/>
              </a:solidFill>
              <a:effectLst/>
              <a:latin typeface="+mj-lt"/>
            </a:endParaRPr>
          </a:p>
          <a:p>
            <a:pPr marL="1143000" lvl="2" indent="-228600" algn="l">
              <a:buFont typeface="+mj-lt"/>
              <a:buAutoNum type="arabicPeriod"/>
            </a:pPr>
            <a:r>
              <a:rPr lang="en-US" b="1" i="0" dirty="0">
                <a:solidFill>
                  <a:schemeClr val="tx1"/>
                </a:solidFill>
                <a:effectLst/>
                <a:latin typeface="+mj-lt"/>
              </a:rPr>
              <a:t>Peak demand reduction</a:t>
            </a:r>
            <a:r>
              <a:rPr lang="en-US" b="0" i="0" dirty="0">
                <a:solidFill>
                  <a:schemeClr val="tx1"/>
                </a:solidFill>
                <a:effectLst/>
                <a:latin typeface="+mj-lt"/>
              </a:rPr>
              <a:t> strategies</a:t>
            </a:r>
          </a:p>
          <a:p>
            <a:pPr marL="742950" lvl="1" indent="-285750" algn="l">
              <a:buFont typeface="+mj-lt"/>
              <a:buAutoNum type="arabicPeriod"/>
            </a:pPr>
            <a:r>
              <a:rPr lang="en-US" b="0" i="0" dirty="0">
                <a:solidFill>
                  <a:schemeClr val="tx1"/>
                </a:solidFill>
                <a:effectLst/>
                <a:latin typeface="+mj-lt"/>
              </a:rPr>
              <a:t>These programs enhance energy distribution efficiency and meet regulatory demands while giving consumers more control.</a:t>
            </a:r>
          </a:p>
          <a:p>
            <a:br>
              <a:rPr lang="en-US" dirty="0">
                <a:solidFill>
                  <a:schemeClr val="tx1"/>
                </a:solidFill>
                <a:latin typeface="+mj-lt"/>
              </a:rPr>
            </a:br>
            <a:endParaRPr lang="en-US" b="0" i="0" dirty="0">
              <a:solidFill>
                <a:schemeClr val="tx1"/>
              </a:solidFill>
              <a:effectLst/>
              <a:latin typeface="+mj-lt"/>
            </a:endParaRPr>
          </a:p>
        </p:txBody>
      </p:sp>
    </p:spTree>
    <p:extLst>
      <p:ext uri="{BB962C8B-B14F-4D97-AF65-F5344CB8AC3E}">
        <p14:creationId xmlns:p14="http://schemas.microsoft.com/office/powerpoint/2010/main" val="3589877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41"/>
          <p:cNvSpPr txBox="1">
            <a:spLocks noGrp="1"/>
          </p:cNvSpPr>
          <p:nvPr>
            <p:ph type="title"/>
          </p:nvPr>
        </p:nvSpPr>
        <p:spPr>
          <a:xfrm>
            <a:off x="510540" y="467885"/>
            <a:ext cx="7704000" cy="9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is ZigBee Smart Energy ideal for energy management?</a:t>
            </a:r>
            <a:endParaRPr dirty="0"/>
          </a:p>
        </p:txBody>
      </p:sp>
      <p:sp>
        <p:nvSpPr>
          <p:cNvPr id="1637" name="Google Shape;1637;p41"/>
          <p:cNvSpPr txBox="1">
            <a:spLocks noGrp="1"/>
          </p:cNvSpPr>
          <p:nvPr>
            <p:ph type="subTitle" idx="2"/>
          </p:nvPr>
        </p:nvSpPr>
        <p:spPr>
          <a:xfrm>
            <a:off x="510540" y="1546859"/>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53AC5253-D1AA-9FA8-8B22-DB67F2B8C7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5440" y="1364266"/>
            <a:ext cx="4343315" cy="325038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637;p41">
            <a:extLst>
              <a:ext uri="{FF2B5EF4-FFF2-40B4-BE49-F238E27FC236}">
                <a16:creationId xmlns:a16="http://schemas.microsoft.com/office/drawing/2014/main" id="{69839463-6E09-4B72-C045-548508175534}"/>
              </a:ext>
            </a:extLst>
          </p:cNvPr>
          <p:cNvSpPr txBox="1">
            <a:spLocks/>
          </p:cNvSpPr>
          <p:nvPr/>
        </p:nvSpPr>
        <p:spPr>
          <a:xfrm>
            <a:off x="-5211309" y="1436085"/>
            <a:ext cx="5211309" cy="3239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9pPr>
          </a:lstStyle>
          <a:p>
            <a:pPr marL="0" marR="0" indent="0" algn="l" rtl="0">
              <a:lnSpc>
                <a:spcPct val="115000"/>
              </a:lnSpc>
            </a:pPr>
            <a:r>
              <a:rPr lang="en-US" b="0" i="0" dirty="0">
                <a:solidFill>
                  <a:srgbClr val="1D1D1D"/>
                </a:solidFill>
                <a:effectLst/>
                <a:latin typeface="Poppins" panose="00000500000000000000" pitchFamily="2" charset="0"/>
                <a:ea typeface="Poppins" panose="00000500000000000000" pitchFamily="2" charset="0"/>
                <a:cs typeface="Poppins" panose="00000500000000000000" pitchFamily="2" charset="0"/>
              </a:rPr>
              <a:t>ZigBee Smart Energy helps utility companies implement new advanced metering and demand response programs to drive greater energy management and efficiency, while responding to regulatory requirements for the use of open standards. ZigBee Smart Energy offers innovative electric, gas and water utilities support for advanced metering, demand response, load control, pricing, and customer messaging programs.  It provides communication and control for devices such as in-home displays, programmable communicating thermostats, water heaters, lighting, smart appliances, plug-in hybrid electric vehicles, plus energy service portals and energy management systems. </a:t>
            </a:r>
            <a:endParaRPr lang="en-US" sz="1100" dirty="0">
              <a:effectLst/>
            </a:endParaRPr>
          </a:p>
        </p:txBody>
      </p:sp>
      <p:pic>
        <p:nvPicPr>
          <p:cNvPr id="13" name="Picture 12">
            <a:extLst>
              <a:ext uri="{FF2B5EF4-FFF2-40B4-BE49-F238E27FC236}">
                <a16:creationId xmlns:a16="http://schemas.microsoft.com/office/drawing/2014/main" id="{05864034-6F78-97D4-93E4-137F1C0FEF31}"/>
              </a:ext>
            </a:extLst>
          </p:cNvPr>
          <p:cNvPicPr>
            <a:picLocks noChangeAspect="1"/>
          </p:cNvPicPr>
          <p:nvPr/>
        </p:nvPicPr>
        <p:blipFill>
          <a:blip r:embed="rId5"/>
          <a:stretch>
            <a:fillRect/>
          </a:stretch>
        </p:blipFill>
        <p:spPr>
          <a:xfrm>
            <a:off x="9449550" y="1918164"/>
            <a:ext cx="3023351" cy="18164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13D512DB-048F-4F9B-9F10-B4E8A33BA211}"/>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007C8050-9CD7-A1FC-270A-E90E78D8C8DC}"/>
              </a:ext>
            </a:extLst>
          </p:cNvPr>
          <p:cNvSpPr txBox="1">
            <a:spLocks noGrp="1"/>
          </p:cNvSpPr>
          <p:nvPr>
            <p:ph type="title"/>
          </p:nvPr>
        </p:nvSpPr>
        <p:spPr>
          <a:xfrm>
            <a:off x="510540" y="467885"/>
            <a:ext cx="7704000" cy="9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is ZigBee Smart Energy ideal for home energy management?</a:t>
            </a:r>
            <a:endParaRPr dirty="0"/>
          </a:p>
        </p:txBody>
      </p:sp>
      <p:sp>
        <p:nvSpPr>
          <p:cNvPr id="1637" name="Google Shape;1637;p41">
            <a:extLst>
              <a:ext uri="{FF2B5EF4-FFF2-40B4-BE49-F238E27FC236}">
                <a16:creationId xmlns:a16="http://schemas.microsoft.com/office/drawing/2014/main" id="{9D0493F5-8DC7-74B8-37E8-5D2216F167DF}"/>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2C4CE71C-AE9D-D2D5-94BE-11E01EF8E1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637;p41">
            <a:extLst>
              <a:ext uri="{FF2B5EF4-FFF2-40B4-BE49-F238E27FC236}">
                <a16:creationId xmlns:a16="http://schemas.microsoft.com/office/drawing/2014/main" id="{8CBB3843-0049-CEE3-E8F4-1D62E25DB7E6}"/>
              </a:ext>
            </a:extLst>
          </p:cNvPr>
          <p:cNvSpPr txBox="1">
            <a:spLocks/>
          </p:cNvSpPr>
          <p:nvPr/>
        </p:nvSpPr>
        <p:spPr>
          <a:xfrm>
            <a:off x="510540" y="1481111"/>
            <a:ext cx="5211309" cy="3239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9pPr>
          </a:lstStyle>
          <a:p>
            <a:pPr marL="0" marR="0" indent="0" algn="l" rtl="0">
              <a:lnSpc>
                <a:spcPct val="115000"/>
              </a:lnSpc>
            </a:pPr>
            <a:r>
              <a:rPr lang="en-US" b="0" i="0" dirty="0">
                <a:solidFill>
                  <a:srgbClr val="1D1D1D"/>
                </a:solidFill>
                <a:effectLst/>
                <a:latin typeface="Poppins" panose="00000500000000000000" pitchFamily="2" charset="0"/>
                <a:ea typeface="Poppins" panose="00000500000000000000" pitchFamily="2" charset="0"/>
                <a:cs typeface="Poppins" panose="00000500000000000000" pitchFamily="2" charset="0"/>
              </a:rPr>
              <a:t>ZigBee Smart Energy helps utility companies implement new advanced metering and demand response programs to drive greater energy management and efficiency, while responding to regulatory requirements for the use of open standards. ZigBee Smart Energy offers innovative electric, gas and water utilities support for advanced metering, demand response, load control, pricing, and customer messaging programs.  It provides communication and control for devices such as in-home displays, programmable communicating thermostats, water heaters, lighting, smart appliances, plug-in hybrid electric vehicles, plus energy service portals and energy management systems. </a:t>
            </a:r>
            <a:endParaRPr lang="en-US" sz="1100" dirty="0">
              <a:effectLst/>
            </a:endParaRPr>
          </a:p>
        </p:txBody>
      </p:sp>
      <p:pic>
        <p:nvPicPr>
          <p:cNvPr id="13" name="Picture 12">
            <a:extLst>
              <a:ext uri="{FF2B5EF4-FFF2-40B4-BE49-F238E27FC236}">
                <a16:creationId xmlns:a16="http://schemas.microsoft.com/office/drawing/2014/main" id="{C69817E0-625D-605C-0E99-CC00B9B13E28}"/>
              </a:ext>
            </a:extLst>
          </p:cNvPr>
          <p:cNvPicPr>
            <a:picLocks noChangeAspect="1"/>
          </p:cNvPicPr>
          <p:nvPr/>
        </p:nvPicPr>
        <p:blipFill>
          <a:blip r:embed="rId5"/>
          <a:stretch>
            <a:fillRect/>
          </a:stretch>
        </p:blipFill>
        <p:spPr>
          <a:xfrm>
            <a:off x="5806733" y="1918162"/>
            <a:ext cx="3023351" cy="1816458"/>
          </a:xfrm>
          <a:prstGeom prst="rect">
            <a:avLst/>
          </a:prstGeom>
        </p:spPr>
      </p:pic>
    </p:spTree>
    <p:extLst>
      <p:ext uri="{BB962C8B-B14F-4D97-AF65-F5344CB8AC3E}">
        <p14:creationId xmlns:p14="http://schemas.microsoft.com/office/powerpoint/2010/main" val="345438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a:t>
            </a:r>
            <a:endParaRPr dirty="0"/>
          </a:p>
        </p:txBody>
      </p:sp>
      <p:grpSp>
        <p:nvGrpSpPr>
          <p:cNvPr id="1534" name="Google Shape;1534;p39"/>
          <p:cNvGrpSpPr/>
          <p:nvPr/>
        </p:nvGrpSpPr>
        <p:grpSpPr>
          <a:xfrm>
            <a:off x="28304" y="4343335"/>
            <a:ext cx="4558967"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a:extLst>
              <a:ext uri="{FF2B5EF4-FFF2-40B4-BE49-F238E27FC236}">
                <a16:creationId xmlns:a16="http://schemas.microsoft.com/office/drawing/2014/main" id="{6F0ECC9E-0CEA-C29B-E934-67C5DA57843A}"/>
              </a:ext>
            </a:extLst>
          </p:cNvPr>
          <p:cNvPicPr>
            <a:picLocks noChangeAspect="1"/>
          </p:cNvPicPr>
          <p:nvPr/>
        </p:nvPicPr>
        <p:blipFill>
          <a:blip r:embed="rId3"/>
          <a:stretch>
            <a:fillRect/>
          </a:stretch>
        </p:blipFill>
        <p:spPr>
          <a:xfrm>
            <a:off x="6191227" y="1702882"/>
            <a:ext cx="1695782" cy="1166698"/>
          </a:xfrm>
          <a:prstGeom prst="rect">
            <a:avLst/>
          </a:prstGeom>
        </p:spPr>
      </p:pic>
      <p:pic>
        <p:nvPicPr>
          <p:cNvPr id="9" name="Picture 8">
            <a:extLst>
              <a:ext uri="{FF2B5EF4-FFF2-40B4-BE49-F238E27FC236}">
                <a16:creationId xmlns:a16="http://schemas.microsoft.com/office/drawing/2014/main" id="{449D6FE8-55E9-3C22-5531-875D58246CD9}"/>
              </a:ext>
            </a:extLst>
          </p:cNvPr>
          <p:cNvPicPr>
            <a:picLocks noChangeAspect="1"/>
          </p:cNvPicPr>
          <p:nvPr/>
        </p:nvPicPr>
        <p:blipFill>
          <a:blip r:embed="rId4"/>
          <a:stretch>
            <a:fillRect/>
          </a:stretch>
        </p:blipFill>
        <p:spPr>
          <a:xfrm>
            <a:off x="851309" y="800260"/>
            <a:ext cx="2912959" cy="2898217"/>
          </a:xfrm>
          <a:prstGeom prst="rect">
            <a:avLst/>
          </a:prstGeom>
        </p:spPr>
      </p:pic>
      <p:sp>
        <p:nvSpPr>
          <p:cNvPr id="10" name="Google Shape;1533;p39">
            <a:extLst>
              <a:ext uri="{FF2B5EF4-FFF2-40B4-BE49-F238E27FC236}">
                <a16:creationId xmlns:a16="http://schemas.microsoft.com/office/drawing/2014/main" id="{1A97E92C-1D1D-B881-8EEF-067C36902535}"/>
              </a:ext>
            </a:extLst>
          </p:cNvPr>
          <p:cNvSpPr txBox="1">
            <a:spLocks/>
          </p:cNvSpPr>
          <p:nvPr/>
        </p:nvSpPr>
        <p:spPr>
          <a:xfrm>
            <a:off x="722305" y="1259977"/>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We are usually use Bluetooth and </a:t>
            </a:r>
            <a:r>
              <a:rPr lang="en-US" dirty="0" err="1"/>
              <a:t>Wifi</a:t>
            </a:r>
            <a:r>
              <a:rPr lang="en-US" dirty="0"/>
              <a:t> to connect devices.</a:t>
            </a:r>
          </a:p>
        </p:txBody>
      </p:sp>
      <p:sp>
        <p:nvSpPr>
          <p:cNvPr id="11" name="Google Shape;1533;p39">
            <a:extLst>
              <a:ext uri="{FF2B5EF4-FFF2-40B4-BE49-F238E27FC236}">
                <a16:creationId xmlns:a16="http://schemas.microsoft.com/office/drawing/2014/main" id="{4E57DEBF-0CD6-4EBE-6FEB-CDA3B9DD0C03}"/>
              </a:ext>
            </a:extLst>
          </p:cNvPr>
          <p:cNvSpPr txBox="1">
            <a:spLocks/>
          </p:cNvSpPr>
          <p:nvPr/>
        </p:nvSpPr>
        <p:spPr>
          <a:xfrm>
            <a:off x="720000" y="2874296"/>
            <a:ext cx="3339044"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Streaming Audio</a:t>
            </a:r>
          </a:p>
        </p:txBody>
      </p:sp>
      <p:sp>
        <p:nvSpPr>
          <p:cNvPr id="12" name="Google Shape;1533;p39">
            <a:extLst>
              <a:ext uri="{FF2B5EF4-FFF2-40B4-BE49-F238E27FC236}">
                <a16:creationId xmlns:a16="http://schemas.microsoft.com/office/drawing/2014/main" id="{1AC66FCB-0496-1DC6-C39B-5E35E028AA50}"/>
              </a:ext>
            </a:extLst>
          </p:cNvPr>
          <p:cNvSpPr txBox="1">
            <a:spLocks/>
          </p:cNvSpPr>
          <p:nvPr/>
        </p:nvSpPr>
        <p:spPr>
          <a:xfrm>
            <a:off x="5890449" y="2978351"/>
            <a:ext cx="2993356"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Streaming Video or larger file</a:t>
            </a:r>
          </a:p>
        </p:txBody>
      </p:sp>
      <p:sp>
        <p:nvSpPr>
          <p:cNvPr id="13" name="Google Shape;1533;p39">
            <a:extLst>
              <a:ext uri="{FF2B5EF4-FFF2-40B4-BE49-F238E27FC236}">
                <a16:creationId xmlns:a16="http://schemas.microsoft.com/office/drawing/2014/main" id="{0E06A94C-EFBF-5C45-2E5E-F09A17D1C362}"/>
              </a:ext>
            </a:extLst>
          </p:cNvPr>
          <p:cNvSpPr txBox="1">
            <a:spLocks/>
          </p:cNvSpPr>
          <p:nvPr/>
        </p:nvSpPr>
        <p:spPr>
          <a:xfrm>
            <a:off x="-6069899" y="1229501"/>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What if we connect a large number of battery operated devices?</a:t>
            </a:r>
          </a:p>
        </p:txBody>
      </p:sp>
      <p:pic>
        <p:nvPicPr>
          <p:cNvPr id="15" name="Picture 14">
            <a:extLst>
              <a:ext uri="{FF2B5EF4-FFF2-40B4-BE49-F238E27FC236}">
                <a16:creationId xmlns:a16="http://schemas.microsoft.com/office/drawing/2014/main" id="{2184F6FD-F6F0-112F-193B-725157487250}"/>
              </a:ext>
            </a:extLst>
          </p:cNvPr>
          <p:cNvPicPr>
            <a:picLocks noChangeAspect="1"/>
          </p:cNvPicPr>
          <p:nvPr/>
        </p:nvPicPr>
        <p:blipFill>
          <a:blip r:embed="rId5"/>
          <a:stretch>
            <a:fillRect/>
          </a:stretch>
        </p:blipFill>
        <p:spPr>
          <a:xfrm>
            <a:off x="8359106" y="1017725"/>
            <a:ext cx="4983706" cy="2802984"/>
          </a:xfrm>
          <a:prstGeom prst="rect">
            <a:avLst/>
          </a:prstGeom>
        </p:spPr>
      </p:pic>
      <p:pic>
        <p:nvPicPr>
          <p:cNvPr id="17" name="Picture 16">
            <a:extLst>
              <a:ext uri="{FF2B5EF4-FFF2-40B4-BE49-F238E27FC236}">
                <a16:creationId xmlns:a16="http://schemas.microsoft.com/office/drawing/2014/main" id="{BA65CD36-CF70-EF24-09F7-41AEF3284181}"/>
              </a:ext>
            </a:extLst>
          </p:cNvPr>
          <p:cNvPicPr>
            <a:picLocks noChangeAspect="1"/>
          </p:cNvPicPr>
          <p:nvPr/>
        </p:nvPicPr>
        <p:blipFill>
          <a:blip r:embed="rId6"/>
          <a:srcRect b="7450"/>
          <a:stretch/>
        </p:blipFill>
        <p:spPr>
          <a:xfrm>
            <a:off x="-4957865" y="1710576"/>
            <a:ext cx="3657607" cy="333209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762F3-0813-0C02-505A-6595A2126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EA5EA-5E61-E33F-950F-AC3C16316DFA}"/>
              </a:ext>
            </a:extLst>
          </p:cNvPr>
          <p:cNvSpPr>
            <a:spLocks noGrp="1"/>
          </p:cNvSpPr>
          <p:nvPr>
            <p:ph type="title"/>
          </p:nvPr>
        </p:nvSpPr>
        <p:spPr>
          <a:xfrm>
            <a:off x="720000" y="1999050"/>
            <a:ext cx="7704000" cy="572700"/>
          </a:xfrm>
        </p:spPr>
        <p:txBody>
          <a:bodyPr/>
          <a:lstStyle/>
          <a:p>
            <a:r>
              <a:rPr lang="en-US" dirty="0"/>
              <a:t>Zigbee Protocol &amp;</a:t>
            </a:r>
            <a:br>
              <a:rPr lang="en-US" dirty="0"/>
            </a:br>
            <a:r>
              <a:rPr lang="en-US" dirty="0"/>
              <a:t>Types of Zigbee Networks</a:t>
            </a:r>
          </a:p>
        </p:txBody>
      </p:sp>
    </p:spTree>
    <p:extLst>
      <p:ext uri="{BB962C8B-B14F-4D97-AF65-F5344CB8AC3E}">
        <p14:creationId xmlns:p14="http://schemas.microsoft.com/office/powerpoint/2010/main" val="175521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F829-01E0-182E-17AE-E0CA2A957B2D}"/>
              </a:ext>
            </a:extLst>
          </p:cNvPr>
          <p:cNvSpPr>
            <a:spLocks noGrp="1"/>
          </p:cNvSpPr>
          <p:nvPr>
            <p:ph type="title"/>
          </p:nvPr>
        </p:nvSpPr>
        <p:spPr>
          <a:xfrm>
            <a:off x="248512" y="180706"/>
            <a:ext cx="7704000" cy="572700"/>
          </a:xfrm>
        </p:spPr>
        <p:txBody>
          <a:bodyPr/>
          <a:lstStyle/>
          <a:p>
            <a:pPr algn="l"/>
            <a:r>
              <a:rPr lang="en-US" dirty="0"/>
              <a:t>Zigbee Protocol</a:t>
            </a:r>
          </a:p>
        </p:txBody>
      </p:sp>
      <p:pic>
        <p:nvPicPr>
          <p:cNvPr id="3" name="Picture 2">
            <a:extLst>
              <a:ext uri="{FF2B5EF4-FFF2-40B4-BE49-F238E27FC236}">
                <a16:creationId xmlns:a16="http://schemas.microsoft.com/office/drawing/2014/main" id="{3B35226E-FCAC-8D3C-6800-985AD4D61938}"/>
              </a:ext>
            </a:extLst>
          </p:cNvPr>
          <p:cNvPicPr>
            <a:picLocks noChangeAspect="1"/>
          </p:cNvPicPr>
          <p:nvPr/>
        </p:nvPicPr>
        <p:blipFill>
          <a:blip r:embed="rId2"/>
          <a:stretch>
            <a:fillRect/>
          </a:stretch>
        </p:blipFill>
        <p:spPr>
          <a:xfrm>
            <a:off x="0" y="964406"/>
            <a:ext cx="4756614" cy="3114675"/>
          </a:xfrm>
          <a:prstGeom prst="rect">
            <a:avLst/>
          </a:prstGeom>
        </p:spPr>
      </p:pic>
      <p:sp>
        <p:nvSpPr>
          <p:cNvPr id="4" name="TextBox 3">
            <a:extLst>
              <a:ext uri="{FF2B5EF4-FFF2-40B4-BE49-F238E27FC236}">
                <a16:creationId xmlns:a16="http://schemas.microsoft.com/office/drawing/2014/main" id="{042F46A8-334F-ADB8-E387-DDDB74104C34}"/>
              </a:ext>
            </a:extLst>
          </p:cNvPr>
          <p:cNvSpPr txBox="1"/>
          <p:nvPr/>
        </p:nvSpPr>
        <p:spPr>
          <a:xfrm>
            <a:off x="5414963" y="180706"/>
            <a:ext cx="3564732" cy="4924425"/>
          </a:xfrm>
          <a:prstGeom prst="rect">
            <a:avLst/>
          </a:prstGeom>
          <a:noFill/>
        </p:spPr>
        <p:txBody>
          <a:bodyPr wrap="square" rtlCol="0">
            <a:spAutoFit/>
          </a:bodyPr>
          <a:lstStyle/>
          <a:p>
            <a:r>
              <a:rPr lang="en-US" sz="1200" b="1" dirty="0">
                <a:latin typeface="IBM Plex Mono" panose="020B0509050203000203" pitchFamily="49" charset="0"/>
              </a:rPr>
              <a:t>Zigbee protocol stack</a:t>
            </a:r>
            <a:r>
              <a:rPr lang="en-US" sz="1200" dirty="0">
                <a:latin typeface="IBM Plex Mono" panose="020B0509050203000203" pitchFamily="49" charset="0"/>
              </a:rPr>
              <a:t>, structured into layers defined by either the </a:t>
            </a:r>
            <a:r>
              <a:rPr lang="en-US" sz="1200" b="1" dirty="0">
                <a:latin typeface="IBM Plex Mono" panose="020B0509050203000203" pitchFamily="49" charset="0"/>
              </a:rPr>
              <a:t>IEEE 802.15.4 standard</a:t>
            </a:r>
            <a:r>
              <a:rPr lang="en-US" sz="1200" dirty="0">
                <a:latin typeface="IBM Plex Mono" panose="020B0509050203000203" pitchFamily="49" charset="0"/>
              </a:rPr>
              <a:t> or the </a:t>
            </a:r>
            <a:r>
              <a:rPr lang="en-US" sz="1200" b="1" dirty="0">
                <a:latin typeface="IBM Plex Mono" panose="020B0509050203000203" pitchFamily="49" charset="0"/>
              </a:rPr>
              <a:t>Zigbee Alliance</a:t>
            </a:r>
            <a:r>
              <a:rPr lang="en-US" sz="1200" dirty="0">
                <a:latin typeface="IBM Plex Mono" panose="020B0509050203000203" pitchFamily="49" charset="0"/>
              </a:rPr>
              <a:t>:</a:t>
            </a:r>
          </a:p>
          <a:p>
            <a:pPr>
              <a:buFont typeface="+mj-lt"/>
              <a:buAutoNum type="arabicPeriod"/>
            </a:pPr>
            <a:r>
              <a:rPr lang="en-US" sz="1200" b="1" dirty="0">
                <a:latin typeface="IBM Plex Mono" panose="020B0509050203000203" pitchFamily="49" charset="0"/>
              </a:rPr>
              <a:t>Physical (PHY) Layer</a:t>
            </a:r>
            <a:r>
              <a:rPr lang="en-US" sz="1200" dirty="0">
                <a:latin typeface="IBM Plex Mono" panose="020B0509050203000203" pitchFamily="49" charset="0"/>
              </a:rPr>
              <a:t>: Handles physical transmission of data. Defined by IEEE 802.15.4.</a:t>
            </a:r>
          </a:p>
          <a:p>
            <a:pPr>
              <a:buFont typeface="+mj-lt"/>
              <a:buAutoNum type="arabicPeriod"/>
            </a:pPr>
            <a:r>
              <a:rPr lang="en-US" sz="1200" b="1" dirty="0">
                <a:latin typeface="IBM Plex Mono" panose="020B0509050203000203" pitchFamily="49" charset="0"/>
              </a:rPr>
              <a:t>MAC Layer</a:t>
            </a:r>
            <a:r>
              <a:rPr lang="en-US" sz="1200" dirty="0">
                <a:latin typeface="IBM Plex Mono" panose="020B0509050203000203" pitchFamily="49" charset="0"/>
              </a:rPr>
              <a:t>: Manages access to the medium, collision avoidance, and data framing. Defined by IEEE 802.15.4.</a:t>
            </a:r>
          </a:p>
          <a:p>
            <a:pPr>
              <a:buFont typeface="+mj-lt"/>
              <a:buAutoNum type="arabicPeriod"/>
            </a:pPr>
            <a:r>
              <a:rPr lang="en-US" sz="1200" b="1" dirty="0">
                <a:latin typeface="IBM Plex Mono" panose="020B0509050203000203" pitchFamily="49" charset="0"/>
              </a:rPr>
              <a:t>Network (NWK) Layer</a:t>
            </a:r>
            <a:r>
              <a:rPr lang="en-US" sz="1200" dirty="0">
                <a:latin typeface="IBM Plex Mono" panose="020B0509050203000203" pitchFamily="49" charset="0"/>
              </a:rPr>
              <a:t>: Manages routing, addressing, and network formation. Defined by the Zigbee Alliance.</a:t>
            </a:r>
          </a:p>
          <a:p>
            <a:pPr>
              <a:buFont typeface="+mj-lt"/>
              <a:buAutoNum type="arabicPeriod"/>
            </a:pPr>
            <a:r>
              <a:rPr lang="en-US" sz="1200" b="1" dirty="0">
                <a:latin typeface="IBM Plex Mono" panose="020B0509050203000203" pitchFamily="49" charset="0"/>
              </a:rPr>
              <a:t>Application (APL) Layer</a:t>
            </a:r>
            <a:r>
              <a:rPr lang="en-US" sz="1200" dirty="0">
                <a:latin typeface="IBM Plex Mono" panose="020B0509050203000203" pitchFamily="49" charset="0"/>
              </a:rPr>
              <a:t>:</a:t>
            </a:r>
          </a:p>
          <a:p>
            <a:pPr marL="742950" lvl="1" indent="-285750">
              <a:buFont typeface="+mj-lt"/>
              <a:buAutoNum type="arabicPeriod"/>
            </a:pPr>
            <a:r>
              <a:rPr lang="en-US" sz="1200" b="1" dirty="0">
                <a:latin typeface="IBM Plex Mono" panose="020B0509050203000203" pitchFamily="49" charset="0"/>
              </a:rPr>
              <a:t>Application Framework</a:t>
            </a:r>
            <a:r>
              <a:rPr lang="en-US" sz="1200" dirty="0">
                <a:latin typeface="IBM Plex Mono" panose="020B0509050203000203" pitchFamily="49" charset="0"/>
              </a:rPr>
              <a:t>: Supports user-defined applications.</a:t>
            </a:r>
          </a:p>
          <a:p>
            <a:pPr marL="742950" lvl="1" indent="-285750">
              <a:buFont typeface="+mj-lt"/>
              <a:buAutoNum type="arabicPeriod"/>
            </a:pPr>
            <a:r>
              <a:rPr lang="en-US" sz="1200" b="1" dirty="0">
                <a:latin typeface="IBM Plex Mono" panose="020B0509050203000203" pitchFamily="49" charset="0"/>
              </a:rPr>
              <a:t>Zigbee Device Object (ZDO)</a:t>
            </a:r>
            <a:r>
              <a:rPr lang="en-US" sz="1200" dirty="0">
                <a:latin typeface="IBM Plex Mono" panose="020B0509050203000203" pitchFamily="49" charset="0"/>
              </a:rPr>
              <a:t>: Manages device roles and communication setup.</a:t>
            </a:r>
          </a:p>
          <a:p>
            <a:pPr marL="742950" lvl="1" indent="-285750">
              <a:buFont typeface="+mj-lt"/>
              <a:buAutoNum type="arabicPeriod"/>
            </a:pPr>
            <a:r>
              <a:rPr lang="en-US" sz="1200" b="1" dirty="0">
                <a:latin typeface="IBM Plex Mono" panose="020B0509050203000203" pitchFamily="49" charset="0"/>
              </a:rPr>
              <a:t>Application Support Sublayer (APS)</a:t>
            </a:r>
            <a:r>
              <a:rPr lang="en-US" sz="1200" dirty="0">
                <a:latin typeface="IBM Plex Mono" panose="020B0509050203000203" pitchFamily="49" charset="0"/>
              </a:rPr>
              <a:t>: Provides data delivery services.</a:t>
            </a:r>
          </a:p>
          <a:p>
            <a:endParaRPr lang="en-US" dirty="0"/>
          </a:p>
        </p:txBody>
      </p:sp>
    </p:spTree>
    <p:extLst>
      <p:ext uri="{BB962C8B-B14F-4D97-AF65-F5344CB8AC3E}">
        <p14:creationId xmlns:p14="http://schemas.microsoft.com/office/powerpoint/2010/main" val="1287636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2935C-BE73-9686-5D0F-64B984D628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498BE-F5CD-50A9-4AD9-917BE8247239}"/>
              </a:ext>
            </a:extLst>
          </p:cNvPr>
          <p:cNvSpPr>
            <a:spLocks noGrp="1"/>
          </p:cNvSpPr>
          <p:nvPr>
            <p:ph type="title"/>
          </p:nvPr>
        </p:nvSpPr>
        <p:spPr>
          <a:xfrm>
            <a:off x="248512" y="180706"/>
            <a:ext cx="7704000" cy="572700"/>
          </a:xfrm>
        </p:spPr>
        <p:txBody>
          <a:bodyPr/>
          <a:lstStyle/>
          <a:p>
            <a:pPr algn="l"/>
            <a:r>
              <a:rPr lang="en-US" dirty="0"/>
              <a:t>Zigbee Types</a:t>
            </a:r>
          </a:p>
        </p:txBody>
      </p:sp>
      <p:graphicFrame>
        <p:nvGraphicFramePr>
          <p:cNvPr id="6" name="Table 5">
            <a:extLst>
              <a:ext uri="{FF2B5EF4-FFF2-40B4-BE49-F238E27FC236}">
                <a16:creationId xmlns:a16="http://schemas.microsoft.com/office/drawing/2014/main" id="{0BA70314-4BA7-4D3F-434F-4A2F9A8D4DC6}"/>
              </a:ext>
            </a:extLst>
          </p:cNvPr>
          <p:cNvGraphicFramePr>
            <a:graphicFrameLocks noGrp="1"/>
          </p:cNvGraphicFramePr>
          <p:nvPr>
            <p:extLst>
              <p:ext uri="{D42A27DB-BD31-4B8C-83A1-F6EECF244321}">
                <p14:modId xmlns:p14="http://schemas.microsoft.com/office/powerpoint/2010/main" val="2441986590"/>
              </p:ext>
            </p:extLst>
          </p:nvPr>
        </p:nvGraphicFramePr>
        <p:xfrm>
          <a:off x="1315641" y="1471930"/>
          <a:ext cx="6512718" cy="2565400"/>
        </p:xfrm>
        <a:graphic>
          <a:graphicData uri="http://schemas.openxmlformats.org/drawingml/2006/table">
            <a:tbl>
              <a:tblPr firstRow="1" bandRow="1">
                <a:tableStyleId>{BC89EF96-8CEA-46FF-86C4-4CE0E7609802}</a:tableStyleId>
              </a:tblPr>
              <a:tblGrid>
                <a:gridCol w="2170906">
                  <a:extLst>
                    <a:ext uri="{9D8B030D-6E8A-4147-A177-3AD203B41FA5}">
                      <a16:colId xmlns:a16="http://schemas.microsoft.com/office/drawing/2014/main" val="1234317916"/>
                    </a:ext>
                  </a:extLst>
                </a:gridCol>
                <a:gridCol w="2170906">
                  <a:extLst>
                    <a:ext uri="{9D8B030D-6E8A-4147-A177-3AD203B41FA5}">
                      <a16:colId xmlns:a16="http://schemas.microsoft.com/office/drawing/2014/main" val="4246960108"/>
                    </a:ext>
                  </a:extLst>
                </a:gridCol>
                <a:gridCol w="2170906">
                  <a:extLst>
                    <a:ext uri="{9D8B030D-6E8A-4147-A177-3AD203B41FA5}">
                      <a16:colId xmlns:a16="http://schemas.microsoft.com/office/drawing/2014/main" val="1238735440"/>
                    </a:ext>
                  </a:extLst>
                </a:gridCol>
              </a:tblGrid>
              <a:tr h="370840">
                <a:tc>
                  <a:txBody>
                    <a:bodyPr/>
                    <a:lstStyle/>
                    <a:p>
                      <a:pPr algn="ctr"/>
                      <a:r>
                        <a:rPr lang="en-US" dirty="0">
                          <a:solidFill>
                            <a:schemeClr val="accent2">
                              <a:lumMod val="50000"/>
                            </a:schemeClr>
                          </a:solidFill>
                          <a:latin typeface="Artifakt Element Black" panose="020B0A03050000020004" pitchFamily="34" charset="0"/>
                          <a:ea typeface="Artifakt Element Black" panose="020B0A03050000020004" pitchFamily="34" charset="0"/>
                        </a:rPr>
                        <a:t>Types</a:t>
                      </a:r>
                    </a:p>
                  </a:txBody>
                  <a:tcPr/>
                </a:tc>
                <a:tc>
                  <a:txBody>
                    <a:bodyPr/>
                    <a:lstStyle/>
                    <a:p>
                      <a:pPr algn="ctr"/>
                      <a:r>
                        <a:rPr lang="en-US" dirty="0">
                          <a:solidFill>
                            <a:schemeClr val="accent2">
                              <a:lumMod val="50000"/>
                            </a:schemeClr>
                          </a:solidFill>
                          <a:latin typeface="Artifakt Element Black" panose="020B0A03050000020004" pitchFamily="34" charset="0"/>
                          <a:ea typeface="Artifakt Element Black" panose="020B0A03050000020004" pitchFamily="34" charset="0"/>
                        </a:rPr>
                        <a:t>Examples </a:t>
                      </a:r>
                    </a:p>
                  </a:txBody>
                  <a:tcPr/>
                </a:tc>
                <a:tc>
                  <a:txBody>
                    <a:bodyPr/>
                    <a:lstStyle/>
                    <a:p>
                      <a:pPr algn="ctr"/>
                      <a:r>
                        <a:rPr lang="en-US" dirty="0">
                          <a:solidFill>
                            <a:schemeClr val="accent2">
                              <a:lumMod val="50000"/>
                            </a:schemeClr>
                          </a:solidFill>
                          <a:latin typeface="Artifakt Element Black" panose="020B0A03050000020004" pitchFamily="34" charset="0"/>
                          <a:ea typeface="Artifakt Element Black" panose="020B0A03050000020004" pitchFamily="34" charset="0"/>
                        </a:rPr>
                        <a:t>Applications </a:t>
                      </a:r>
                    </a:p>
                  </a:txBody>
                  <a:tcPr/>
                </a:tc>
                <a:extLst>
                  <a:ext uri="{0D108BD9-81ED-4DB2-BD59-A6C34878D82A}">
                    <a16:rowId xmlns:a16="http://schemas.microsoft.com/office/drawing/2014/main" val="518932480"/>
                  </a:ext>
                </a:extLst>
              </a:tr>
              <a:tr h="370840">
                <a:tc>
                  <a:txBody>
                    <a:bodyPr/>
                    <a:lstStyle/>
                    <a:p>
                      <a:r>
                        <a:rPr lang="en-US" sz="1200" b="1" dirty="0">
                          <a:solidFill>
                            <a:schemeClr val="bg1">
                              <a:lumMod val="10000"/>
                            </a:schemeClr>
                          </a:solidFill>
                          <a:latin typeface="IBM Plex Mono" panose="020B0509050203000203" pitchFamily="49" charset="0"/>
                        </a:rPr>
                        <a:t>Topology</a:t>
                      </a:r>
                    </a:p>
                  </a:txBody>
                  <a:tcPr/>
                </a:tc>
                <a:tc>
                  <a:txBody>
                    <a:bodyPr/>
                    <a:lstStyle/>
                    <a:p>
                      <a:r>
                        <a:rPr lang="en-US" sz="1200" b="1" dirty="0">
                          <a:solidFill>
                            <a:schemeClr val="bg1">
                              <a:lumMod val="10000"/>
                            </a:schemeClr>
                          </a:solidFill>
                          <a:latin typeface="IBM Plex Mono" panose="020B0509050203000203" pitchFamily="49" charset="0"/>
                        </a:rPr>
                        <a:t>Star, Mesh, Tree</a:t>
                      </a:r>
                    </a:p>
                  </a:txBody>
                  <a:tcPr/>
                </a:tc>
                <a:tc>
                  <a:txBody>
                    <a:bodyPr/>
                    <a:lstStyle/>
                    <a:p>
                      <a:r>
                        <a:rPr lang="en-US" sz="1200" b="1" dirty="0">
                          <a:solidFill>
                            <a:schemeClr val="bg1">
                              <a:lumMod val="10000"/>
                            </a:schemeClr>
                          </a:solidFill>
                          <a:latin typeface="IBM Plex Mono" panose="020B0509050203000203" pitchFamily="49" charset="0"/>
                        </a:rPr>
                        <a:t>Home automation, smart grids</a:t>
                      </a:r>
                    </a:p>
                  </a:txBody>
                  <a:tcPr/>
                </a:tc>
                <a:extLst>
                  <a:ext uri="{0D108BD9-81ED-4DB2-BD59-A6C34878D82A}">
                    <a16:rowId xmlns:a16="http://schemas.microsoft.com/office/drawing/2014/main" val="2218422045"/>
                  </a:ext>
                </a:extLst>
              </a:tr>
              <a:tr h="370840">
                <a:tc>
                  <a:txBody>
                    <a:bodyPr/>
                    <a:lstStyle/>
                    <a:p>
                      <a:r>
                        <a:rPr lang="en-US" sz="1200" b="1" dirty="0">
                          <a:solidFill>
                            <a:schemeClr val="bg1">
                              <a:lumMod val="10000"/>
                            </a:schemeClr>
                          </a:solidFill>
                          <a:latin typeface="IBM Plex Mono" panose="020B0509050203000203" pitchFamily="49" charset="0"/>
                        </a:rPr>
                        <a:t>Device Role</a:t>
                      </a:r>
                    </a:p>
                  </a:txBody>
                  <a:tcPr/>
                </a:tc>
                <a:tc>
                  <a:txBody>
                    <a:bodyPr/>
                    <a:lstStyle/>
                    <a:p>
                      <a:r>
                        <a:rPr lang="en-US" sz="1200" b="1" dirty="0">
                          <a:solidFill>
                            <a:schemeClr val="bg1">
                              <a:lumMod val="10000"/>
                            </a:schemeClr>
                          </a:solidFill>
                          <a:latin typeface="IBM Plex Mono" panose="020B0509050203000203" pitchFamily="49" charset="0"/>
                        </a:rPr>
                        <a:t>Coordinator, Router, End Device</a:t>
                      </a:r>
                    </a:p>
                  </a:txBody>
                  <a:tcPr/>
                </a:tc>
                <a:tc>
                  <a:txBody>
                    <a:bodyPr/>
                    <a:lstStyle/>
                    <a:p>
                      <a:r>
                        <a:rPr lang="en-US" sz="1200" b="1" dirty="0">
                          <a:solidFill>
                            <a:schemeClr val="bg1">
                              <a:lumMod val="10000"/>
                            </a:schemeClr>
                          </a:solidFill>
                          <a:latin typeface="IBM Plex Mono" panose="020B0509050203000203" pitchFamily="49" charset="0"/>
                        </a:rPr>
                        <a:t>Network management, data relaying</a:t>
                      </a:r>
                    </a:p>
                  </a:txBody>
                  <a:tcPr/>
                </a:tc>
                <a:extLst>
                  <a:ext uri="{0D108BD9-81ED-4DB2-BD59-A6C34878D82A}">
                    <a16:rowId xmlns:a16="http://schemas.microsoft.com/office/drawing/2014/main" val="3673582862"/>
                  </a:ext>
                </a:extLst>
              </a:tr>
              <a:tr h="370840">
                <a:tc>
                  <a:txBody>
                    <a:bodyPr/>
                    <a:lstStyle/>
                    <a:p>
                      <a:r>
                        <a:rPr lang="en-US" sz="1200" b="1" dirty="0">
                          <a:solidFill>
                            <a:schemeClr val="bg1">
                              <a:lumMod val="10000"/>
                            </a:schemeClr>
                          </a:solidFill>
                          <a:latin typeface="IBM Plex Mono" panose="020B0509050203000203" pitchFamily="49" charset="0"/>
                        </a:rPr>
                        <a:t>Application Profiles</a:t>
                      </a:r>
                    </a:p>
                  </a:txBody>
                  <a:tcPr/>
                </a:tc>
                <a:tc>
                  <a:txBody>
                    <a:bodyPr/>
                    <a:lstStyle/>
                    <a:p>
                      <a:r>
                        <a:rPr lang="en-US" sz="1200" b="1" dirty="0">
                          <a:solidFill>
                            <a:schemeClr val="bg1">
                              <a:lumMod val="10000"/>
                            </a:schemeClr>
                          </a:solidFill>
                          <a:latin typeface="IBM Plex Mono" panose="020B0509050203000203" pitchFamily="49" charset="0"/>
                        </a:rPr>
                        <a:t>Smart Energy, Home Automation</a:t>
                      </a:r>
                    </a:p>
                  </a:txBody>
                  <a:tcPr/>
                </a:tc>
                <a:tc>
                  <a:txBody>
                    <a:bodyPr/>
                    <a:lstStyle/>
                    <a:p>
                      <a:r>
                        <a:rPr lang="en-US" sz="1200" b="1" dirty="0">
                          <a:solidFill>
                            <a:schemeClr val="bg1">
                              <a:lumMod val="10000"/>
                            </a:schemeClr>
                          </a:solidFill>
                          <a:latin typeface="IBM Plex Mono" panose="020B0509050203000203" pitchFamily="49" charset="0"/>
                        </a:rPr>
                        <a:t>Energy monitoring, lighting control</a:t>
                      </a:r>
                    </a:p>
                  </a:txBody>
                  <a:tcPr/>
                </a:tc>
                <a:extLst>
                  <a:ext uri="{0D108BD9-81ED-4DB2-BD59-A6C34878D82A}">
                    <a16:rowId xmlns:a16="http://schemas.microsoft.com/office/drawing/2014/main" val="640524807"/>
                  </a:ext>
                </a:extLst>
              </a:tr>
              <a:tr h="370840">
                <a:tc>
                  <a:txBody>
                    <a:bodyPr/>
                    <a:lstStyle/>
                    <a:p>
                      <a:r>
                        <a:rPr lang="en-US" sz="1200" b="1" dirty="0">
                          <a:solidFill>
                            <a:schemeClr val="bg1">
                              <a:lumMod val="10000"/>
                            </a:schemeClr>
                          </a:solidFill>
                          <a:latin typeface="IBM Plex Mono" panose="020B0509050203000203" pitchFamily="49" charset="0"/>
                        </a:rPr>
                        <a:t>Standards</a:t>
                      </a:r>
                    </a:p>
                  </a:txBody>
                  <a:tcPr/>
                </a:tc>
                <a:tc>
                  <a:txBody>
                    <a:bodyPr/>
                    <a:lstStyle/>
                    <a:p>
                      <a:r>
                        <a:rPr lang="en-US" sz="1200" b="1" dirty="0">
                          <a:solidFill>
                            <a:schemeClr val="bg1">
                              <a:lumMod val="10000"/>
                            </a:schemeClr>
                          </a:solidFill>
                          <a:latin typeface="IBM Plex Mono" panose="020B0509050203000203" pitchFamily="49" charset="0"/>
                        </a:rPr>
                        <a:t>Zigbee 2004/2006/2007,</a:t>
                      </a:r>
                    </a:p>
                    <a:p>
                      <a:r>
                        <a:rPr lang="en-US" sz="1200" b="1" dirty="0">
                          <a:solidFill>
                            <a:schemeClr val="bg1">
                              <a:lumMod val="10000"/>
                            </a:schemeClr>
                          </a:solidFill>
                          <a:latin typeface="IBM Plex Mono" panose="020B0509050203000203" pitchFamily="49" charset="0"/>
                        </a:rPr>
                        <a:t>Zigbee Pro, Zigbee 3.0</a:t>
                      </a:r>
                    </a:p>
                  </a:txBody>
                  <a:tcPr/>
                </a:tc>
                <a:tc>
                  <a:txBody>
                    <a:bodyPr/>
                    <a:lstStyle/>
                    <a:p>
                      <a:r>
                        <a:rPr lang="en-US" sz="1200" b="1" dirty="0">
                          <a:solidFill>
                            <a:schemeClr val="bg1">
                              <a:lumMod val="10000"/>
                            </a:schemeClr>
                          </a:solidFill>
                          <a:latin typeface="IBM Plex Mono" panose="020B0509050203000203" pitchFamily="49" charset="0"/>
                        </a:rPr>
                        <a:t>Advanced IoT and automation systems</a:t>
                      </a:r>
                    </a:p>
                  </a:txBody>
                  <a:tcPr/>
                </a:tc>
                <a:extLst>
                  <a:ext uri="{0D108BD9-81ED-4DB2-BD59-A6C34878D82A}">
                    <a16:rowId xmlns:a16="http://schemas.microsoft.com/office/drawing/2014/main" val="3551313185"/>
                  </a:ext>
                </a:extLst>
              </a:tr>
            </a:tbl>
          </a:graphicData>
        </a:graphic>
      </p:graphicFrame>
    </p:spTree>
    <p:extLst>
      <p:ext uri="{BB962C8B-B14F-4D97-AF65-F5344CB8AC3E}">
        <p14:creationId xmlns:p14="http://schemas.microsoft.com/office/powerpoint/2010/main" val="1245696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B4C20-4E8C-188F-84DD-A9BF118F5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8F771F-92F9-C1AB-F16B-576FCDC9F6CE}"/>
              </a:ext>
            </a:extLst>
          </p:cNvPr>
          <p:cNvSpPr>
            <a:spLocks noGrp="1"/>
          </p:cNvSpPr>
          <p:nvPr>
            <p:ph type="title"/>
          </p:nvPr>
        </p:nvSpPr>
        <p:spPr>
          <a:xfrm>
            <a:off x="248512" y="180706"/>
            <a:ext cx="7704000" cy="572700"/>
          </a:xfrm>
        </p:spPr>
        <p:txBody>
          <a:bodyPr/>
          <a:lstStyle/>
          <a:p>
            <a:pPr algn="l"/>
            <a:r>
              <a:rPr lang="en-US" dirty="0"/>
              <a:t>Zigbee Types</a:t>
            </a:r>
            <a:br>
              <a:rPr lang="en-US" dirty="0"/>
            </a:br>
            <a:r>
              <a:rPr lang="en-US" dirty="0"/>
              <a:t>Based on Zigbee Standards</a:t>
            </a:r>
          </a:p>
        </p:txBody>
      </p:sp>
      <p:sp>
        <p:nvSpPr>
          <p:cNvPr id="4" name="TextBox 3">
            <a:extLst>
              <a:ext uri="{FF2B5EF4-FFF2-40B4-BE49-F238E27FC236}">
                <a16:creationId xmlns:a16="http://schemas.microsoft.com/office/drawing/2014/main" id="{812ECC85-8C00-8399-1E3A-078985DA0B8B}"/>
              </a:ext>
            </a:extLst>
          </p:cNvPr>
          <p:cNvSpPr txBox="1"/>
          <p:nvPr/>
        </p:nvSpPr>
        <p:spPr>
          <a:xfrm>
            <a:off x="842961" y="1448365"/>
            <a:ext cx="7636669" cy="2462213"/>
          </a:xfrm>
          <a:prstGeom prst="rect">
            <a:avLst/>
          </a:prstGeom>
          <a:noFill/>
        </p:spPr>
        <p:txBody>
          <a:bodyPr wrap="square">
            <a:spAutoFit/>
          </a:bodyPr>
          <a:lstStyle/>
          <a:p>
            <a:r>
              <a:rPr lang="en-US" b="1" dirty="0"/>
              <a:t>1. Zigbee 2004/2006/2007</a:t>
            </a:r>
          </a:p>
          <a:p>
            <a:pPr marL="285750" indent="-285750">
              <a:buFont typeface="Wingdings" panose="05000000000000000000" pitchFamily="2" charset="2"/>
              <a:buChar char="§"/>
            </a:pPr>
            <a:r>
              <a:rPr lang="en-US" dirty="0"/>
              <a:t>Early versions designed for basic wireless communication with limited interoperability.</a:t>
            </a:r>
          </a:p>
          <a:p>
            <a:endParaRPr lang="en-US" dirty="0"/>
          </a:p>
          <a:p>
            <a:r>
              <a:rPr lang="en-US" b="1" dirty="0"/>
              <a:t>2. Zigbee Pro (2007 and later)</a:t>
            </a:r>
          </a:p>
          <a:p>
            <a:pPr marL="285750" indent="-285750">
              <a:buFont typeface="Wingdings" panose="05000000000000000000" pitchFamily="2" charset="2"/>
              <a:buChar char="§"/>
            </a:pPr>
            <a:r>
              <a:rPr lang="en-US" dirty="0"/>
              <a:t>Advanced features like mesh networking, improved security, and support for larger networks.</a:t>
            </a:r>
          </a:p>
          <a:p>
            <a:pPr marL="285750" indent="-285750">
              <a:buFont typeface="Wingdings" panose="05000000000000000000" pitchFamily="2" charset="2"/>
              <a:buChar char="§"/>
            </a:pPr>
            <a:r>
              <a:rPr lang="en-US" dirty="0"/>
              <a:t>Zigbee Pro is the foundation of modern Zigbee implementations.</a:t>
            </a:r>
          </a:p>
          <a:p>
            <a:endParaRPr lang="en-US" dirty="0"/>
          </a:p>
          <a:p>
            <a:r>
              <a:rPr lang="en-US" b="1" dirty="0"/>
              <a:t>3. Zigbee 3.0</a:t>
            </a:r>
          </a:p>
          <a:p>
            <a:pPr marL="285750" indent="-285750">
              <a:buFont typeface="Wingdings" panose="05000000000000000000" pitchFamily="2" charset="2"/>
              <a:buChar char="§"/>
            </a:pPr>
            <a:r>
              <a:rPr lang="en-US" dirty="0"/>
              <a:t>A unified standard combining all previous application profiles.</a:t>
            </a:r>
          </a:p>
          <a:p>
            <a:pPr marL="285750" indent="-285750">
              <a:buFont typeface="Wingdings" panose="05000000000000000000" pitchFamily="2" charset="2"/>
              <a:buChar char="§"/>
            </a:pPr>
            <a:r>
              <a:rPr lang="en-US" dirty="0"/>
              <a:t>Enhances interoperability, security, and energy efficiency.</a:t>
            </a:r>
          </a:p>
        </p:txBody>
      </p:sp>
    </p:spTree>
    <p:extLst>
      <p:ext uri="{BB962C8B-B14F-4D97-AF65-F5344CB8AC3E}">
        <p14:creationId xmlns:p14="http://schemas.microsoft.com/office/powerpoint/2010/main" val="2147662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737B5-F0A8-81B3-A285-1FFE7F9F7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04BD5-14E2-7883-65F7-D4BFC089CA36}"/>
              </a:ext>
            </a:extLst>
          </p:cNvPr>
          <p:cNvSpPr>
            <a:spLocks noGrp="1"/>
          </p:cNvSpPr>
          <p:nvPr>
            <p:ph type="title"/>
          </p:nvPr>
        </p:nvSpPr>
        <p:spPr>
          <a:xfrm>
            <a:off x="720000" y="1999050"/>
            <a:ext cx="7704000" cy="572700"/>
          </a:xfrm>
        </p:spPr>
        <p:txBody>
          <a:bodyPr/>
          <a:lstStyle/>
          <a:p>
            <a:r>
              <a:rPr lang="en-US" dirty="0"/>
              <a:t>Zigbee 3.0 and Its Specifications</a:t>
            </a:r>
          </a:p>
        </p:txBody>
      </p:sp>
      <p:pic>
        <p:nvPicPr>
          <p:cNvPr id="3" name="Picture 2">
            <a:extLst>
              <a:ext uri="{FF2B5EF4-FFF2-40B4-BE49-F238E27FC236}">
                <a16:creationId xmlns:a16="http://schemas.microsoft.com/office/drawing/2014/main" id="{2429CC1E-7C1B-676F-8BDB-77342DA7B179}"/>
              </a:ext>
            </a:extLst>
          </p:cNvPr>
          <p:cNvPicPr>
            <a:picLocks noChangeAspect="1"/>
          </p:cNvPicPr>
          <p:nvPr/>
        </p:nvPicPr>
        <p:blipFill>
          <a:blip r:embed="rId2"/>
          <a:stretch>
            <a:fillRect/>
          </a:stretch>
        </p:blipFill>
        <p:spPr>
          <a:xfrm>
            <a:off x="3581400" y="752474"/>
            <a:ext cx="1981199" cy="1305935"/>
          </a:xfrm>
          <a:prstGeom prst="rect">
            <a:avLst/>
          </a:prstGeom>
        </p:spPr>
      </p:pic>
    </p:spTree>
    <p:extLst>
      <p:ext uri="{BB962C8B-B14F-4D97-AF65-F5344CB8AC3E}">
        <p14:creationId xmlns:p14="http://schemas.microsoft.com/office/powerpoint/2010/main" val="3487132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757B942D-EDD8-C588-6051-27919628E4FB}"/>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DF6DF0DA-DB6A-9B23-0516-8D871158BD00}"/>
              </a:ext>
            </a:extLst>
          </p:cNvPr>
          <p:cNvSpPr txBox="1">
            <a:spLocks noGrp="1"/>
          </p:cNvSpPr>
          <p:nvPr>
            <p:ph type="title"/>
          </p:nvPr>
        </p:nvSpPr>
        <p:spPr>
          <a:xfrm>
            <a:off x="88491" y="166350"/>
            <a:ext cx="6865374" cy="10348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2">
                    <a:lumMod val="50000"/>
                  </a:schemeClr>
                </a:solidFill>
              </a:rPr>
              <a:t>     Zigbee 3.0</a:t>
            </a:r>
            <a:br>
              <a:rPr lang="en-US" sz="2400" dirty="0">
                <a:solidFill>
                  <a:schemeClr val="accent2">
                    <a:lumMod val="50000"/>
                  </a:schemeClr>
                </a:solidFill>
              </a:rPr>
            </a:br>
            <a:br>
              <a:rPr lang="en-US" sz="1100" b="0" dirty="0">
                <a:solidFill>
                  <a:schemeClr val="tx1"/>
                </a:solidFill>
              </a:rPr>
            </a:br>
            <a:endParaRPr sz="1100" b="0" dirty="0">
              <a:solidFill>
                <a:schemeClr val="tx1"/>
              </a:solidFill>
            </a:endParaRPr>
          </a:p>
        </p:txBody>
      </p:sp>
      <p:sp>
        <p:nvSpPr>
          <p:cNvPr id="1637" name="Google Shape;1637;p41">
            <a:extLst>
              <a:ext uri="{FF2B5EF4-FFF2-40B4-BE49-F238E27FC236}">
                <a16:creationId xmlns:a16="http://schemas.microsoft.com/office/drawing/2014/main" id="{2ADF9EB5-AAD6-276D-F3FF-D7C5FD9A8850}"/>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5F1A33D1-2779-A6BD-DCFB-00DF9442E2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05B23B-5AB2-20A5-0A47-F90C316073F2}"/>
              </a:ext>
            </a:extLst>
          </p:cNvPr>
          <p:cNvSpPr txBox="1"/>
          <p:nvPr/>
        </p:nvSpPr>
        <p:spPr>
          <a:xfrm>
            <a:off x="250722" y="782138"/>
            <a:ext cx="8318091" cy="1169551"/>
          </a:xfrm>
          <a:prstGeom prst="rect">
            <a:avLst/>
          </a:prstGeom>
          <a:noFill/>
        </p:spPr>
        <p:txBody>
          <a:bodyPr wrap="square" rtlCol="0">
            <a:spAutoFit/>
          </a:bodyPr>
          <a:lstStyle/>
          <a:p>
            <a:r>
              <a:rPr lang="en-US" sz="1400" b="0" dirty="0">
                <a:solidFill>
                  <a:schemeClr val="tx1"/>
                </a:solidFill>
                <a:latin typeface="IBM Plex Mono" panose="020B0509050203000203" pitchFamily="49" charset="0"/>
              </a:rPr>
              <a:t>Zigbee 3.0 is the latest unified protocol from the Zigbee Alliance (now the Connectivity Standards Alliance), designed to integrate and standardize all Zigbee application profiles into a single, versatile framework. This update improves interoperability, functionality, and security, making it a powerful choice for IoT and smart applications.</a:t>
            </a:r>
            <a:endParaRPr lang="en-US" dirty="0">
              <a:latin typeface="IBM Plex Mono" panose="020B0509050203000203" pitchFamily="49" charset="0"/>
            </a:endParaRPr>
          </a:p>
        </p:txBody>
      </p:sp>
      <p:pic>
        <p:nvPicPr>
          <p:cNvPr id="6" name="Picture 5">
            <a:extLst>
              <a:ext uri="{FF2B5EF4-FFF2-40B4-BE49-F238E27FC236}">
                <a16:creationId xmlns:a16="http://schemas.microsoft.com/office/drawing/2014/main" id="{CC610AAD-CC1E-FAB0-B379-E5823B050B20}"/>
              </a:ext>
            </a:extLst>
          </p:cNvPr>
          <p:cNvPicPr>
            <a:picLocks noChangeAspect="1"/>
          </p:cNvPicPr>
          <p:nvPr/>
        </p:nvPicPr>
        <p:blipFill>
          <a:blip r:embed="rId5"/>
          <a:stretch>
            <a:fillRect/>
          </a:stretch>
        </p:blipFill>
        <p:spPr>
          <a:xfrm>
            <a:off x="88491" y="79090"/>
            <a:ext cx="917350" cy="604684"/>
          </a:xfrm>
          <a:prstGeom prst="rect">
            <a:avLst/>
          </a:prstGeom>
        </p:spPr>
      </p:pic>
      <p:pic>
        <p:nvPicPr>
          <p:cNvPr id="7" name="Picture 6">
            <a:extLst>
              <a:ext uri="{FF2B5EF4-FFF2-40B4-BE49-F238E27FC236}">
                <a16:creationId xmlns:a16="http://schemas.microsoft.com/office/drawing/2014/main" id="{E084EB93-5713-FE9F-2E06-F82853F3C984}"/>
              </a:ext>
            </a:extLst>
          </p:cNvPr>
          <p:cNvPicPr>
            <a:picLocks noChangeAspect="1"/>
          </p:cNvPicPr>
          <p:nvPr/>
        </p:nvPicPr>
        <p:blipFill>
          <a:blip r:embed="rId6"/>
          <a:stretch>
            <a:fillRect/>
          </a:stretch>
        </p:blipFill>
        <p:spPr>
          <a:xfrm>
            <a:off x="1172497" y="2050053"/>
            <a:ext cx="6799006" cy="2478804"/>
          </a:xfrm>
          <a:prstGeom prst="rect">
            <a:avLst/>
          </a:prstGeom>
        </p:spPr>
      </p:pic>
    </p:spTree>
    <p:extLst>
      <p:ext uri="{BB962C8B-B14F-4D97-AF65-F5344CB8AC3E}">
        <p14:creationId xmlns:p14="http://schemas.microsoft.com/office/powerpoint/2010/main" val="412483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9A31-0D39-E5D5-A08C-AED394A80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08DC38-B0EC-63BB-6296-00012E7C162A}"/>
              </a:ext>
            </a:extLst>
          </p:cNvPr>
          <p:cNvSpPr>
            <a:spLocks noGrp="1"/>
          </p:cNvSpPr>
          <p:nvPr>
            <p:ph type="title"/>
          </p:nvPr>
        </p:nvSpPr>
        <p:spPr>
          <a:xfrm>
            <a:off x="720000" y="1999050"/>
            <a:ext cx="7704000" cy="572700"/>
          </a:xfrm>
        </p:spPr>
        <p:txBody>
          <a:bodyPr/>
          <a:lstStyle/>
          <a:p>
            <a:r>
              <a:rPr lang="en-US" dirty="0"/>
              <a:t>Key Features of Zigbee Smart Energy</a:t>
            </a:r>
          </a:p>
        </p:txBody>
      </p:sp>
      <p:pic>
        <p:nvPicPr>
          <p:cNvPr id="3" name="Picture 2">
            <a:extLst>
              <a:ext uri="{FF2B5EF4-FFF2-40B4-BE49-F238E27FC236}">
                <a16:creationId xmlns:a16="http://schemas.microsoft.com/office/drawing/2014/main" id="{D4C53B6E-88C0-A0D9-0C3B-9D209A23E37D}"/>
              </a:ext>
            </a:extLst>
          </p:cNvPr>
          <p:cNvPicPr>
            <a:picLocks noChangeAspect="1"/>
          </p:cNvPicPr>
          <p:nvPr/>
        </p:nvPicPr>
        <p:blipFill>
          <a:blip r:embed="rId2"/>
          <a:stretch>
            <a:fillRect/>
          </a:stretch>
        </p:blipFill>
        <p:spPr>
          <a:xfrm>
            <a:off x="3581314" y="569252"/>
            <a:ext cx="1981372" cy="1304657"/>
          </a:xfrm>
          <a:prstGeom prst="rect">
            <a:avLst/>
          </a:prstGeom>
        </p:spPr>
      </p:pic>
    </p:spTree>
    <p:extLst>
      <p:ext uri="{BB962C8B-B14F-4D97-AF65-F5344CB8AC3E}">
        <p14:creationId xmlns:p14="http://schemas.microsoft.com/office/powerpoint/2010/main" val="3184652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6">
          <a:extLst>
            <a:ext uri="{FF2B5EF4-FFF2-40B4-BE49-F238E27FC236}">
              <a16:creationId xmlns:a16="http://schemas.microsoft.com/office/drawing/2014/main" id="{D1B7769E-6564-AA77-D324-07DBF55E10BA}"/>
            </a:ext>
          </a:extLst>
        </p:cNvPr>
        <p:cNvGrpSpPr/>
        <p:nvPr/>
      </p:nvGrpSpPr>
      <p:grpSpPr>
        <a:xfrm>
          <a:off x="0" y="0"/>
          <a:ext cx="0" cy="0"/>
          <a:chOff x="0" y="0"/>
          <a:chExt cx="0" cy="0"/>
        </a:xfrm>
      </p:grpSpPr>
      <p:grpSp>
        <p:nvGrpSpPr>
          <p:cNvPr id="1859" name="Google Shape;1859;p47">
            <a:extLst>
              <a:ext uri="{FF2B5EF4-FFF2-40B4-BE49-F238E27FC236}">
                <a16:creationId xmlns:a16="http://schemas.microsoft.com/office/drawing/2014/main" id="{AA56608D-E91E-2615-01EA-203CDAF9B93D}"/>
              </a:ext>
            </a:extLst>
          </p:cNvPr>
          <p:cNvGrpSpPr/>
          <p:nvPr/>
        </p:nvGrpSpPr>
        <p:grpSpPr>
          <a:xfrm>
            <a:off x="5879900" y="-775439"/>
            <a:ext cx="5128253" cy="6694378"/>
            <a:chOff x="6222800" y="-628478"/>
            <a:chExt cx="5128253" cy="6694378"/>
          </a:xfrm>
        </p:grpSpPr>
        <p:pic>
          <p:nvPicPr>
            <p:cNvPr id="1860" name="Google Shape;1860;p47">
              <a:extLst>
                <a:ext uri="{FF2B5EF4-FFF2-40B4-BE49-F238E27FC236}">
                  <a16:creationId xmlns:a16="http://schemas.microsoft.com/office/drawing/2014/main" id="{32D4A522-CC3E-4922-AC70-8AF824382242}"/>
                </a:ext>
              </a:extLst>
            </p:cNvPr>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a:extLst>
                <a:ext uri="{FF2B5EF4-FFF2-40B4-BE49-F238E27FC236}">
                  <a16:creationId xmlns:a16="http://schemas.microsoft.com/office/drawing/2014/main" id="{3F2F2B07-7210-025C-E3D5-E4A9DD9C78DB}"/>
                </a:ext>
              </a:extLst>
            </p:cNvPr>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a:extLst>
                <a:ext uri="{FF2B5EF4-FFF2-40B4-BE49-F238E27FC236}">
                  <a16:creationId xmlns:a16="http://schemas.microsoft.com/office/drawing/2014/main" id="{20ECCC32-9E70-EAB3-0626-D7791291D658}"/>
                </a:ext>
              </a:extLst>
            </p:cNvPr>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a:extLst>
                <a:ext uri="{FF2B5EF4-FFF2-40B4-BE49-F238E27FC236}">
                  <a16:creationId xmlns:a16="http://schemas.microsoft.com/office/drawing/2014/main" id="{35C1FE90-9C4E-AC6B-D788-3C49632E320F}"/>
                </a:ext>
              </a:extLst>
            </p:cNvPr>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a:extLst>
                <a:ext uri="{FF2B5EF4-FFF2-40B4-BE49-F238E27FC236}">
                  <a16:creationId xmlns:a16="http://schemas.microsoft.com/office/drawing/2014/main" id="{11E0E274-64DB-FACC-A372-6562505B2C94}"/>
                </a:ext>
              </a:extLst>
            </p:cNvPr>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47">
              <a:extLst>
                <a:ext uri="{FF2B5EF4-FFF2-40B4-BE49-F238E27FC236}">
                  <a16:creationId xmlns:a16="http://schemas.microsoft.com/office/drawing/2014/main" id="{2D0B2B32-4A6B-DF1D-603B-7A034068F858}"/>
                </a:ext>
              </a:extLst>
            </p:cNvPr>
            <p:cNvGrpSpPr/>
            <p:nvPr/>
          </p:nvGrpSpPr>
          <p:grpSpPr>
            <a:xfrm>
              <a:off x="6794737" y="4179460"/>
              <a:ext cx="734664" cy="735137"/>
              <a:chOff x="959750" y="3039275"/>
              <a:chExt cx="582050" cy="582425"/>
            </a:xfrm>
          </p:grpSpPr>
          <p:sp>
            <p:nvSpPr>
              <p:cNvPr id="1866" name="Google Shape;1866;p47">
                <a:extLst>
                  <a:ext uri="{FF2B5EF4-FFF2-40B4-BE49-F238E27FC236}">
                    <a16:creationId xmlns:a16="http://schemas.microsoft.com/office/drawing/2014/main" id="{47960DE6-D96D-F3C7-9545-E9C2AB279CB4}"/>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a:extLst>
                  <a:ext uri="{FF2B5EF4-FFF2-40B4-BE49-F238E27FC236}">
                    <a16:creationId xmlns:a16="http://schemas.microsoft.com/office/drawing/2014/main" id="{C7B22074-3418-B5E9-4B28-7176E89EDA24}"/>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a:extLst>
                  <a:ext uri="{FF2B5EF4-FFF2-40B4-BE49-F238E27FC236}">
                    <a16:creationId xmlns:a16="http://schemas.microsoft.com/office/drawing/2014/main" id="{28EF0928-D1BB-2331-D9B2-71CF72252D0A}"/>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a:extLst>
                  <a:ext uri="{FF2B5EF4-FFF2-40B4-BE49-F238E27FC236}">
                    <a16:creationId xmlns:a16="http://schemas.microsoft.com/office/drawing/2014/main" id="{2F39E1D5-2288-6562-E8DF-4318CEACD851}"/>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a:extLst>
                  <a:ext uri="{FF2B5EF4-FFF2-40B4-BE49-F238E27FC236}">
                    <a16:creationId xmlns:a16="http://schemas.microsoft.com/office/drawing/2014/main" id="{0C476E42-EA4A-F894-4DB6-A4628DFFA0A3}"/>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a:extLst>
                  <a:ext uri="{FF2B5EF4-FFF2-40B4-BE49-F238E27FC236}">
                    <a16:creationId xmlns:a16="http://schemas.microsoft.com/office/drawing/2014/main" id="{D4F4A9FD-32EF-3B7F-2DF3-5230C0525AB9}"/>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a:extLst>
                  <a:ext uri="{FF2B5EF4-FFF2-40B4-BE49-F238E27FC236}">
                    <a16:creationId xmlns:a16="http://schemas.microsoft.com/office/drawing/2014/main" id="{93D853DA-61D1-3C9F-8C74-2781C24D9F45}"/>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47">
              <a:extLst>
                <a:ext uri="{FF2B5EF4-FFF2-40B4-BE49-F238E27FC236}">
                  <a16:creationId xmlns:a16="http://schemas.microsoft.com/office/drawing/2014/main" id="{47F30652-357F-AC33-F9AD-94B174AE9707}"/>
                </a:ext>
              </a:extLst>
            </p:cNvPr>
            <p:cNvGrpSpPr/>
            <p:nvPr/>
          </p:nvGrpSpPr>
          <p:grpSpPr>
            <a:xfrm>
              <a:off x="8128313" y="1310040"/>
              <a:ext cx="169158" cy="169158"/>
              <a:chOff x="8356813" y="1074288"/>
              <a:chExt cx="351900" cy="351900"/>
            </a:xfrm>
          </p:grpSpPr>
          <p:sp>
            <p:nvSpPr>
              <p:cNvPr id="1874" name="Google Shape;1874;p47">
                <a:extLst>
                  <a:ext uri="{FF2B5EF4-FFF2-40B4-BE49-F238E27FC236}">
                    <a16:creationId xmlns:a16="http://schemas.microsoft.com/office/drawing/2014/main" id="{FF32B7E4-2C7B-F466-E552-854E96DDC61C}"/>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a:extLst>
                  <a:ext uri="{FF2B5EF4-FFF2-40B4-BE49-F238E27FC236}">
                    <a16:creationId xmlns:a16="http://schemas.microsoft.com/office/drawing/2014/main" id="{8A86D451-4579-A8AB-15CE-F6084C5BC2CF}"/>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47">
              <a:extLst>
                <a:ext uri="{FF2B5EF4-FFF2-40B4-BE49-F238E27FC236}">
                  <a16:creationId xmlns:a16="http://schemas.microsoft.com/office/drawing/2014/main" id="{8E55EF0A-7100-6065-FEBA-723D9E803712}"/>
                </a:ext>
              </a:extLst>
            </p:cNvPr>
            <p:cNvGrpSpPr/>
            <p:nvPr/>
          </p:nvGrpSpPr>
          <p:grpSpPr>
            <a:xfrm>
              <a:off x="7360240" y="2075006"/>
              <a:ext cx="169158" cy="169158"/>
              <a:chOff x="8356813" y="1074288"/>
              <a:chExt cx="351900" cy="351900"/>
            </a:xfrm>
          </p:grpSpPr>
          <p:sp>
            <p:nvSpPr>
              <p:cNvPr id="1877" name="Google Shape;1877;p47">
                <a:extLst>
                  <a:ext uri="{FF2B5EF4-FFF2-40B4-BE49-F238E27FC236}">
                    <a16:creationId xmlns:a16="http://schemas.microsoft.com/office/drawing/2014/main" id="{DAED7140-9A02-5889-BCEB-D06D00705461}"/>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7">
                <a:extLst>
                  <a:ext uri="{FF2B5EF4-FFF2-40B4-BE49-F238E27FC236}">
                    <a16:creationId xmlns:a16="http://schemas.microsoft.com/office/drawing/2014/main" id="{5AD00E42-B5B4-D15E-8816-B788140CD97D}"/>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47">
              <a:extLst>
                <a:ext uri="{FF2B5EF4-FFF2-40B4-BE49-F238E27FC236}">
                  <a16:creationId xmlns:a16="http://schemas.microsoft.com/office/drawing/2014/main" id="{9F3F603B-50EF-805A-4DF0-3FD95D36842E}"/>
                </a:ext>
              </a:extLst>
            </p:cNvPr>
            <p:cNvGrpSpPr/>
            <p:nvPr/>
          </p:nvGrpSpPr>
          <p:grpSpPr>
            <a:xfrm>
              <a:off x="8233587" y="3028150"/>
              <a:ext cx="169158" cy="169158"/>
              <a:chOff x="8356813" y="1074288"/>
              <a:chExt cx="351900" cy="351900"/>
            </a:xfrm>
          </p:grpSpPr>
          <p:sp>
            <p:nvSpPr>
              <p:cNvPr id="1880" name="Google Shape;1880;p47">
                <a:extLst>
                  <a:ext uri="{FF2B5EF4-FFF2-40B4-BE49-F238E27FC236}">
                    <a16:creationId xmlns:a16="http://schemas.microsoft.com/office/drawing/2014/main" id="{BE8F4830-1E03-BC72-81D5-8E5A52B0899A}"/>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a:extLst>
                  <a:ext uri="{FF2B5EF4-FFF2-40B4-BE49-F238E27FC236}">
                    <a16:creationId xmlns:a16="http://schemas.microsoft.com/office/drawing/2014/main" id="{E74DCBF6-4BF9-FD14-DAB0-D9B6067BA478}"/>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47">
              <a:extLst>
                <a:ext uri="{FF2B5EF4-FFF2-40B4-BE49-F238E27FC236}">
                  <a16:creationId xmlns:a16="http://schemas.microsoft.com/office/drawing/2014/main" id="{833A75ED-4CFB-08FC-534C-AE806E722EDF}"/>
                </a:ext>
              </a:extLst>
            </p:cNvPr>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47">
              <a:extLst>
                <a:ext uri="{FF2B5EF4-FFF2-40B4-BE49-F238E27FC236}">
                  <a16:creationId xmlns:a16="http://schemas.microsoft.com/office/drawing/2014/main" id="{78A368B9-F6A7-6216-5BB1-322F078DC5B4}"/>
                </a:ext>
              </a:extLst>
            </p:cNvPr>
            <p:cNvGrpSpPr/>
            <p:nvPr/>
          </p:nvGrpSpPr>
          <p:grpSpPr>
            <a:xfrm>
              <a:off x="8782808" y="2723340"/>
              <a:ext cx="883449" cy="2083923"/>
              <a:chOff x="8337812" y="3492483"/>
              <a:chExt cx="699928" cy="1651024"/>
            </a:xfrm>
          </p:grpSpPr>
          <p:sp>
            <p:nvSpPr>
              <p:cNvPr id="1884" name="Google Shape;1884;p47">
                <a:extLst>
                  <a:ext uri="{FF2B5EF4-FFF2-40B4-BE49-F238E27FC236}">
                    <a16:creationId xmlns:a16="http://schemas.microsoft.com/office/drawing/2014/main" id="{C924C4BC-20C5-7B27-4BC5-021DB0BBE138}"/>
                  </a:ext>
                </a:extLst>
              </p:cNvPr>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a:extLst>
                  <a:ext uri="{FF2B5EF4-FFF2-40B4-BE49-F238E27FC236}">
                    <a16:creationId xmlns:a16="http://schemas.microsoft.com/office/drawing/2014/main" id="{7B017BA1-421D-82EB-0939-F9C8D3F953D5}"/>
                  </a:ext>
                </a:extLst>
              </p:cNvPr>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a:extLst>
                  <a:ext uri="{FF2B5EF4-FFF2-40B4-BE49-F238E27FC236}">
                    <a16:creationId xmlns:a16="http://schemas.microsoft.com/office/drawing/2014/main" id="{6E6ECA1E-9A21-D4C3-294F-2D7754DB0A67}"/>
                  </a:ext>
                </a:extLst>
              </p:cNvPr>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7">
              <a:extLst>
                <a:ext uri="{FF2B5EF4-FFF2-40B4-BE49-F238E27FC236}">
                  <a16:creationId xmlns:a16="http://schemas.microsoft.com/office/drawing/2014/main" id="{7673465A-D8C4-7599-BEF5-61D44401D722}"/>
                </a:ext>
              </a:extLst>
            </p:cNvPr>
            <p:cNvGrpSpPr/>
            <p:nvPr/>
          </p:nvGrpSpPr>
          <p:grpSpPr>
            <a:xfrm>
              <a:off x="8215673" y="4178313"/>
              <a:ext cx="1141869" cy="916509"/>
              <a:chOff x="7945225" y="4302000"/>
              <a:chExt cx="904666" cy="726121"/>
            </a:xfrm>
          </p:grpSpPr>
          <p:sp>
            <p:nvSpPr>
              <p:cNvPr id="1888" name="Google Shape;1888;p47">
                <a:extLst>
                  <a:ext uri="{FF2B5EF4-FFF2-40B4-BE49-F238E27FC236}">
                    <a16:creationId xmlns:a16="http://schemas.microsoft.com/office/drawing/2014/main" id="{F579B9BC-8814-4C65-6563-5881EDF536D7}"/>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a:extLst>
                  <a:ext uri="{FF2B5EF4-FFF2-40B4-BE49-F238E27FC236}">
                    <a16:creationId xmlns:a16="http://schemas.microsoft.com/office/drawing/2014/main" id="{FF95DF47-1ECB-039D-797B-9C7A5E8AD041}"/>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a:extLst>
                  <a:ext uri="{FF2B5EF4-FFF2-40B4-BE49-F238E27FC236}">
                    <a16:creationId xmlns:a16="http://schemas.microsoft.com/office/drawing/2014/main" id="{C87E7085-D568-F4D2-D468-469BFE7F7291}"/>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47">
              <a:extLst>
                <a:ext uri="{FF2B5EF4-FFF2-40B4-BE49-F238E27FC236}">
                  <a16:creationId xmlns:a16="http://schemas.microsoft.com/office/drawing/2014/main" id="{73D0635B-D737-526B-BF27-DB69D2C70AAE}"/>
                </a:ext>
              </a:extLst>
            </p:cNvPr>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47">
              <a:extLst>
                <a:ext uri="{FF2B5EF4-FFF2-40B4-BE49-F238E27FC236}">
                  <a16:creationId xmlns:a16="http://schemas.microsoft.com/office/drawing/2014/main" id="{33909F0D-6314-3A0B-41DA-71F8A03EDC8B}"/>
                </a:ext>
              </a:extLst>
            </p:cNvPr>
            <p:cNvGrpSpPr/>
            <p:nvPr/>
          </p:nvGrpSpPr>
          <p:grpSpPr>
            <a:xfrm>
              <a:off x="7774724" y="3187835"/>
              <a:ext cx="734664" cy="735137"/>
              <a:chOff x="959750" y="3039275"/>
              <a:chExt cx="582050" cy="582425"/>
            </a:xfrm>
          </p:grpSpPr>
          <p:sp>
            <p:nvSpPr>
              <p:cNvPr id="1893" name="Google Shape;1893;p47">
                <a:extLst>
                  <a:ext uri="{FF2B5EF4-FFF2-40B4-BE49-F238E27FC236}">
                    <a16:creationId xmlns:a16="http://schemas.microsoft.com/office/drawing/2014/main" id="{C9A54FE3-B710-9EAA-DF34-49419AD005E3}"/>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7">
                <a:extLst>
                  <a:ext uri="{FF2B5EF4-FFF2-40B4-BE49-F238E27FC236}">
                    <a16:creationId xmlns:a16="http://schemas.microsoft.com/office/drawing/2014/main" id="{C1F4F529-C080-7B97-572A-FD38B85D1E71}"/>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a:extLst>
                  <a:ext uri="{FF2B5EF4-FFF2-40B4-BE49-F238E27FC236}">
                    <a16:creationId xmlns:a16="http://schemas.microsoft.com/office/drawing/2014/main" id="{92B48FA8-71BF-0B49-BA3F-01B106AF6823}"/>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a:extLst>
                  <a:ext uri="{FF2B5EF4-FFF2-40B4-BE49-F238E27FC236}">
                    <a16:creationId xmlns:a16="http://schemas.microsoft.com/office/drawing/2014/main" id="{D0C53AC1-A343-569B-6777-846CB7E77248}"/>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a:extLst>
                  <a:ext uri="{FF2B5EF4-FFF2-40B4-BE49-F238E27FC236}">
                    <a16:creationId xmlns:a16="http://schemas.microsoft.com/office/drawing/2014/main" id="{D8B1355E-E49B-5493-0C3A-5CFB1AEC9D40}"/>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a:extLst>
                  <a:ext uri="{FF2B5EF4-FFF2-40B4-BE49-F238E27FC236}">
                    <a16:creationId xmlns:a16="http://schemas.microsoft.com/office/drawing/2014/main" id="{B5D31F15-873E-8E9E-C4EA-27386B942ECF}"/>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a:extLst>
                  <a:ext uri="{FF2B5EF4-FFF2-40B4-BE49-F238E27FC236}">
                    <a16:creationId xmlns:a16="http://schemas.microsoft.com/office/drawing/2014/main" id="{CEB50659-865E-3383-DC84-418424484A01}"/>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47">
              <a:extLst>
                <a:ext uri="{FF2B5EF4-FFF2-40B4-BE49-F238E27FC236}">
                  <a16:creationId xmlns:a16="http://schemas.microsoft.com/office/drawing/2014/main" id="{AF67E88F-566E-08BA-EF1E-65B56F8BDF2A}"/>
                </a:ext>
              </a:extLst>
            </p:cNvPr>
            <p:cNvGrpSpPr/>
            <p:nvPr/>
          </p:nvGrpSpPr>
          <p:grpSpPr>
            <a:xfrm>
              <a:off x="7625399" y="3691035"/>
              <a:ext cx="734664" cy="735137"/>
              <a:chOff x="959750" y="3039275"/>
              <a:chExt cx="582050" cy="582425"/>
            </a:xfrm>
          </p:grpSpPr>
          <p:sp>
            <p:nvSpPr>
              <p:cNvPr id="1901" name="Google Shape;1901;p47">
                <a:extLst>
                  <a:ext uri="{FF2B5EF4-FFF2-40B4-BE49-F238E27FC236}">
                    <a16:creationId xmlns:a16="http://schemas.microsoft.com/office/drawing/2014/main" id="{C05FB525-B44A-E80A-6BE9-23179EAA5B49}"/>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a:extLst>
                  <a:ext uri="{FF2B5EF4-FFF2-40B4-BE49-F238E27FC236}">
                    <a16:creationId xmlns:a16="http://schemas.microsoft.com/office/drawing/2014/main" id="{B035AFDD-4859-55EF-E341-CE19D89F9357}"/>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7">
                <a:extLst>
                  <a:ext uri="{FF2B5EF4-FFF2-40B4-BE49-F238E27FC236}">
                    <a16:creationId xmlns:a16="http://schemas.microsoft.com/office/drawing/2014/main" id="{753BE6C8-BBAD-76C8-A08E-590167954DA7}"/>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a:extLst>
                  <a:ext uri="{FF2B5EF4-FFF2-40B4-BE49-F238E27FC236}">
                    <a16:creationId xmlns:a16="http://schemas.microsoft.com/office/drawing/2014/main" id="{091442B6-378F-FB8D-417C-074C91E8443A}"/>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a:extLst>
                  <a:ext uri="{FF2B5EF4-FFF2-40B4-BE49-F238E27FC236}">
                    <a16:creationId xmlns:a16="http://schemas.microsoft.com/office/drawing/2014/main" id="{88EC3522-C3A5-20DF-74A1-646772618C8C}"/>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a:extLst>
                  <a:ext uri="{FF2B5EF4-FFF2-40B4-BE49-F238E27FC236}">
                    <a16:creationId xmlns:a16="http://schemas.microsoft.com/office/drawing/2014/main" id="{CDF8E2ED-0A01-2244-CB33-30638B026DD9}"/>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a:extLst>
                  <a:ext uri="{FF2B5EF4-FFF2-40B4-BE49-F238E27FC236}">
                    <a16:creationId xmlns:a16="http://schemas.microsoft.com/office/drawing/2014/main" id="{ADA59CED-ADF9-9457-E114-8182561D428E}"/>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47">
              <a:extLst>
                <a:ext uri="{FF2B5EF4-FFF2-40B4-BE49-F238E27FC236}">
                  <a16:creationId xmlns:a16="http://schemas.microsoft.com/office/drawing/2014/main" id="{9F88FC0F-0CD9-BC49-459B-4A2E6FA9B63A}"/>
                </a:ext>
              </a:extLst>
            </p:cNvPr>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307C672-A441-8357-D8BC-4B95DCB136DF}"/>
              </a:ext>
            </a:extLst>
          </p:cNvPr>
          <p:cNvPicPr>
            <a:picLocks noChangeAspect="1"/>
          </p:cNvPicPr>
          <p:nvPr/>
        </p:nvPicPr>
        <p:blipFill>
          <a:blip r:embed="rId5"/>
          <a:stretch>
            <a:fillRect/>
          </a:stretch>
        </p:blipFill>
        <p:spPr>
          <a:xfrm>
            <a:off x="3267623" y="327915"/>
            <a:ext cx="5656986" cy="4539036"/>
          </a:xfrm>
          <a:prstGeom prst="rect">
            <a:avLst/>
          </a:prstGeom>
        </p:spPr>
      </p:pic>
      <p:pic>
        <p:nvPicPr>
          <p:cNvPr id="4" name="Picture 3">
            <a:extLst>
              <a:ext uri="{FF2B5EF4-FFF2-40B4-BE49-F238E27FC236}">
                <a16:creationId xmlns:a16="http://schemas.microsoft.com/office/drawing/2014/main" id="{3EF7A901-F8A8-E57B-91A6-957BE0BD85E1}"/>
              </a:ext>
            </a:extLst>
          </p:cNvPr>
          <p:cNvPicPr>
            <a:picLocks noChangeAspect="1"/>
          </p:cNvPicPr>
          <p:nvPr/>
        </p:nvPicPr>
        <p:blipFill>
          <a:blip r:embed="rId6"/>
          <a:stretch>
            <a:fillRect/>
          </a:stretch>
        </p:blipFill>
        <p:spPr>
          <a:xfrm>
            <a:off x="57327" y="247005"/>
            <a:ext cx="3206774" cy="810838"/>
          </a:xfrm>
          <a:prstGeom prst="rect">
            <a:avLst/>
          </a:prstGeom>
        </p:spPr>
      </p:pic>
    </p:spTree>
    <p:extLst>
      <p:ext uri="{BB962C8B-B14F-4D97-AF65-F5344CB8AC3E}">
        <p14:creationId xmlns:p14="http://schemas.microsoft.com/office/powerpoint/2010/main" val="3702188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52BB4-D920-E7D9-911E-9E12ACB750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1ACFD-D496-6428-0F7D-22DA9C451DE9}"/>
              </a:ext>
            </a:extLst>
          </p:cNvPr>
          <p:cNvSpPr>
            <a:spLocks noGrp="1"/>
          </p:cNvSpPr>
          <p:nvPr>
            <p:ph type="title"/>
          </p:nvPr>
        </p:nvSpPr>
        <p:spPr>
          <a:xfrm>
            <a:off x="720000" y="1999050"/>
            <a:ext cx="7704000" cy="572700"/>
          </a:xfrm>
        </p:spPr>
        <p:txBody>
          <a:bodyPr/>
          <a:lstStyle/>
          <a:p>
            <a:r>
              <a:rPr lang="en-US" dirty="0"/>
              <a:t>ZigBee 3.0 and Specifications</a:t>
            </a:r>
          </a:p>
        </p:txBody>
      </p:sp>
      <p:pic>
        <p:nvPicPr>
          <p:cNvPr id="3" name="Picture 2">
            <a:extLst>
              <a:ext uri="{FF2B5EF4-FFF2-40B4-BE49-F238E27FC236}">
                <a16:creationId xmlns:a16="http://schemas.microsoft.com/office/drawing/2014/main" id="{48C58B78-DFFF-5BBD-CCC6-2A07D0DB6F59}"/>
              </a:ext>
            </a:extLst>
          </p:cNvPr>
          <p:cNvPicPr>
            <a:picLocks noChangeAspect="1"/>
          </p:cNvPicPr>
          <p:nvPr/>
        </p:nvPicPr>
        <p:blipFill>
          <a:blip r:embed="rId2"/>
          <a:stretch>
            <a:fillRect/>
          </a:stretch>
        </p:blipFill>
        <p:spPr>
          <a:xfrm>
            <a:off x="3581314" y="569252"/>
            <a:ext cx="1981372" cy="1304657"/>
          </a:xfrm>
          <a:prstGeom prst="rect">
            <a:avLst/>
          </a:prstGeom>
        </p:spPr>
      </p:pic>
    </p:spTree>
    <p:extLst>
      <p:ext uri="{BB962C8B-B14F-4D97-AF65-F5344CB8AC3E}">
        <p14:creationId xmlns:p14="http://schemas.microsoft.com/office/powerpoint/2010/main" val="142346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12548958-8504-A78C-28D6-BCE9E247A60A}"/>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B4842F1A-FCC8-E630-2444-E2085F74FE26}"/>
              </a:ext>
            </a:extLst>
          </p:cNvPr>
          <p:cNvSpPr txBox="1">
            <a:spLocks noGrp="1"/>
          </p:cNvSpPr>
          <p:nvPr>
            <p:ph type="title"/>
          </p:nvPr>
        </p:nvSpPr>
        <p:spPr>
          <a:xfrm>
            <a:off x="88491" y="166350"/>
            <a:ext cx="6865374" cy="1034848"/>
          </a:xfrm>
          <a:prstGeom prst="rect">
            <a:avLst/>
          </a:prstGeom>
        </p:spPr>
        <p:txBody>
          <a:bodyPr spcFirstLastPara="1" wrap="square" lIns="91425" tIns="91425" rIns="91425" bIns="91425" anchor="t" anchorCtr="0">
            <a:noAutofit/>
          </a:bodyPr>
          <a:lstStyle/>
          <a:p>
            <a:r>
              <a:rPr lang="en-US" sz="2400" dirty="0">
                <a:solidFill>
                  <a:schemeClr val="accent2">
                    <a:lumMod val="50000"/>
                  </a:schemeClr>
                </a:solidFill>
              </a:rPr>
              <a:t>     Zigbee 3.0</a:t>
            </a:r>
            <a:r>
              <a:rPr lang="en-US" sz="2400" cap="all" dirty="0">
                <a:solidFill>
                  <a:schemeClr val="accent2">
                    <a:lumMod val="50000"/>
                  </a:schemeClr>
                </a:solidFill>
                <a:latin typeface="+mj-lt"/>
                <a:ea typeface="+mj-ea"/>
                <a:cs typeface="+mj-cs"/>
              </a:rPr>
              <a:t> </a:t>
            </a:r>
            <a:r>
              <a:rPr lang="en-US" sz="2400" cap="all" dirty="0">
                <a:latin typeface="+mj-lt"/>
                <a:ea typeface="+mj-ea"/>
                <a:cs typeface="+mj-cs"/>
              </a:rPr>
              <a:t>and Specifications</a:t>
            </a:r>
            <a:br>
              <a:rPr lang="en-US" sz="2400" cap="all" dirty="0">
                <a:latin typeface="+mj-lt"/>
                <a:ea typeface="+mj-ea"/>
                <a:cs typeface="+mj-cs"/>
              </a:rPr>
            </a:br>
            <a:br>
              <a:rPr lang="en-US" sz="2400" dirty="0">
                <a:solidFill>
                  <a:schemeClr val="accent2">
                    <a:lumMod val="50000"/>
                  </a:schemeClr>
                </a:solidFill>
              </a:rPr>
            </a:br>
            <a:br>
              <a:rPr lang="en-US" sz="1100" b="0" dirty="0">
                <a:solidFill>
                  <a:schemeClr val="tx1"/>
                </a:solidFill>
              </a:rPr>
            </a:br>
            <a:endParaRPr sz="1100" b="0" dirty="0">
              <a:solidFill>
                <a:schemeClr val="tx1"/>
              </a:solidFill>
            </a:endParaRPr>
          </a:p>
        </p:txBody>
      </p:sp>
      <p:sp>
        <p:nvSpPr>
          <p:cNvPr id="1637" name="Google Shape;1637;p41">
            <a:extLst>
              <a:ext uri="{FF2B5EF4-FFF2-40B4-BE49-F238E27FC236}">
                <a16:creationId xmlns:a16="http://schemas.microsoft.com/office/drawing/2014/main" id="{CA091E12-4692-EAB3-92A6-07D4B7D13AB9}"/>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A014048A-5F13-674D-BE44-2AF16952EC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64576F-6FF0-B9E8-8AB3-92480C1CCB25}"/>
              </a:ext>
            </a:extLst>
          </p:cNvPr>
          <p:cNvPicPr>
            <a:picLocks noChangeAspect="1"/>
          </p:cNvPicPr>
          <p:nvPr/>
        </p:nvPicPr>
        <p:blipFill>
          <a:blip r:embed="rId5"/>
          <a:stretch>
            <a:fillRect/>
          </a:stretch>
        </p:blipFill>
        <p:spPr>
          <a:xfrm>
            <a:off x="88491" y="79090"/>
            <a:ext cx="917350" cy="604684"/>
          </a:xfrm>
          <a:prstGeom prst="rect">
            <a:avLst/>
          </a:prstGeom>
        </p:spPr>
      </p:pic>
      <p:pic>
        <p:nvPicPr>
          <p:cNvPr id="2" name="Picture 1">
            <a:extLst>
              <a:ext uri="{FF2B5EF4-FFF2-40B4-BE49-F238E27FC236}">
                <a16:creationId xmlns:a16="http://schemas.microsoft.com/office/drawing/2014/main" id="{82D0449D-CD06-4471-9A7A-B1ABF5FB703F}"/>
              </a:ext>
            </a:extLst>
          </p:cNvPr>
          <p:cNvPicPr>
            <a:picLocks noChangeAspect="1"/>
          </p:cNvPicPr>
          <p:nvPr/>
        </p:nvPicPr>
        <p:blipFill>
          <a:blip r:embed="rId6"/>
          <a:stretch>
            <a:fillRect/>
          </a:stretch>
        </p:blipFill>
        <p:spPr>
          <a:xfrm>
            <a:off x="1743803" y="683774"/>
            <a:ext cx="5656394" cy="4154559"/>
          </a:xfrm>
          <a:prstGeom prst="rect">
            <a:avLst/>
          </a:prstGeom>
        </p:spPr>
      </p:pic>
    </p:spTree>
    <p:extLst>
      <p:ext uri="{BB962C8B-B14F-4D97-AF65-F5344CB8AC3E}">
        <p14:creationId xmlns:p14="http://schemas.microsoft.com/office/powerpoint/2010/main" val="243972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D724DFA6-32B7-1222-0CEF-12F746362E2C}"/>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51145FA5-C552-7A57-8F31-31D5849F56C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a:t>
            </a:r>
            <a:endParaRPr dirty="0"/>
          </a:p>
        </p:txBody>
      </p:sp>
      <p:grpSp>
        <p:nvGrpSpPr>
          <p:cNvPr id="1534" name="Google Shape;1534;p39">
            <a:extLst>
              <a:ext uri="{FF2B5EF4-FFF2-40B4-BE49-F238E27FC236}">
                <a16:creationId xmlns:a16="http://schemas.microsoft.com/office/drawing/2014/main" id="{4BCC3983-CA60-6739-C833-ED74C2D940BD}"/>
              </a:ext>
            </a:extLst>
          </p:cNvPr>
          <p:cNvGrpSpPr/>
          <p:nvPr/>
        </p:nvGrpSpPr>
        <p:grpSpPr>
          <a:xfrm>
            <a:off x="28304" y="4343335"/>
            <a:ext cx="4558967" cy="1141122"/>
            <a:chOff x="-123925" y="4132283"/>
            <a:chExt cx="4558967" cy="1141122"/>
          </a:xfrm>
        </p:grpSpPr>
        <p:grpSp>
          <p:nvGrpSpPr>
            <p:cNvPr id="1535" name="Google Shape;1535;p39">
              <a:extLst>
                <a:ext uri="{FF2B5EF4-FFF2-40B4-BE49-F238E27FC236}">
                  <a16:creationId xmlns:a16="http://schemas.microsoft.com/office/drawing/2014/main" id="{458BF4A3-42CA-7B1F-B6D7-4521D7A9EC1C}"/>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4E515EF8-466F-70A1-8E9D-0909F7CD34DF}"/>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39C8B509-5673-98A7-EC47-DB1FD5AB832A}"/>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E1761AF6-84AE-925E-B92A-EF2ADCBC9432}"/>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6F4FC4A5-D31A-7A8A-B593-2F4D5D967E02}"/>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738E0FCD-C005-1E92-EBA3-B1AEE9FC93A2}"/>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00D3B9B7-9BEA-412F-A822-D947AA874697}"/>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a:extLst>
              <a:ext uri="{FF2B5EF4-FFF2-40B4-BE49-F238E27FC236}">
                <a16:creationId xmlns:a16="http://schemas.microsoft.com/office/drawing/2014/main" id="{FA2F5391-C316-84FA-43A8-A45F8522519A}"/>
              </a:ext>
            </a:extLst>
          </p:cNvPr>
          <p:cNvPicPr>
            <a:picLocks noChangeAspect="1"/>
          </p:cNvPicPr>
          <p:nvPr/>
        </p:nvPicPr>
        <p:blipFill>
          <a:blip r:embed="rId3"/>
          <a:stretch>
            <a:fillRect/>
          </a:stretch>
        </p:blipFill>
        <p:spPr>
          <a:xfrm>
            <a:off x="10827470" y="1116391"/>
            <a:ext cx="1695782" cy="1166698"/>
          </a:xfrm>
          <a:prstGeom prst="rect">
            <a:avLst/>
          </a:prstGeom>
        </p:spPr>
      </p:pic>
      <p:pic>
        <p:nvPicPr>
          <p:cNvPr id="9" name="Picture 8">
            <a:extLst>
              <a:ext uri="{FF2B5EF4-FFF2-40B4-BE49-F238E27FC236}">
                <a16:creationId xmlns:a16="http://schemas.microsoft.com/office/drawing/2014/main" id="{DD0CAB87-2D61-4C9B-757D-887ADD898A45}"/>
              </a:ext>
            </a:extLst>
          </p:cNvPr>
          <p:cNvPicPr>
            <a:picLocks noChangeAspect="1"/>
          </p:cNvPicPr>
          <p:nvPr/>
        </p:nvPicPr>
        <p:blipFill>
          <a:blip r:embed="rId4"/>
          <a:stretch>
            <a:fillRect/>
          </a:stretch>
        </p:blipFill>
        <p:spPr>
          <a:xfrm>
            <a:off x="-4556032" y="685043"/>
            <a:ext cx="2912959" cy="2898217"/>
          </a:xfrm>
          <a:prstGeom prst="rect">
            <a:avLst/>
          </a:prstGeom>
        </p:spPr>
      </p:pic>
      <p:sp>
        <p:nvSpPr>
          <p:cNvPr id="10" name="Google Shape;1533;p39">
            <a:extLst>
              <a:ext uri="{FF2B5EF4-FFF2-40B4-BE49-F238E27FC236}">
                <a16:creationId xmlns:a16="http://schemas.microsoft.com/office/drawing/2014/main" id="{DE83B0BB-68E5-5443-1969-2A4C5883BF48}"/>
              </a:ext>
            </a:extLst>
          </p:cNvPr>
          <p:cNvSpPr txBox="1">
            <a:spLocks/>
          </p:cNvSpPr>
          <p:nvPr/>
        </p:nvSpPr>
        <p:spPr>
          <a:xfrm>
            <a:off x="-5495615" y="1076855"/>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We are usually use Bluetooth and </a:t>
            </a:r>
            <a:r>
              <a:rPr lang="en-US" dirty="0" err="1"/>
              <a:t>Wifi</a:t>
            </a:r>
            <a:r>
              <a:rPr lang="en-US" dirty="0"/>
              <a:t> to connect devices.</a:t>
            </a:r>
          </a:p>
        </p:txBody>
      </p:sp>
      <p:sp>
        <p:nvSpPr>
          <p:cNvPr id="11" name="Google Shape;1533;p39">
            <a:extLst>
              <a:ext uri="{FF2B5EF4-FFF2-40B4-BE49-F238E27FC236}">
                <a16:creationId xmlns:a16="http://schemas.microsoft.com/office/drawing/2014/main" id="{010D020F-4FB8-E1A2-2B33-87AD11977668}"/>
              </a:ext>
            </a:extLst>
          </p:cNvPr>
          <p:cNvSpPr txBox="1">
            <a:spLocks/>
          </p:cNvSpPr>
          <p:nvPr/>
        </p:nvSpPr>
        <p:spPr>
          <a:xfrm>
            <a:off x="-4278720" y="2660968"/>
            <a:ext cx="3339044"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Streaming Audio</a:t>
            </a:r>
          </a:p>
        </p:txBody>
      </p:sp>
      <p:sp>
        <p:nvSpPr>
          <p:cNvPr id="12" name="Google Shape;1533;p39">
            <a:extLst>
              <a:ext uri="{FF2B5EF4-FFF2-40B4-BE49-F238E27FC236}">
                <a16:creationId xmlns:a16="http://schemas.microsoft.com/office/drawing/2014/main" id="{7F94B6AD-80B8-B3FA-1EED-20FB8A6336C9}"/>
              </a:ext>
            </a:extLst>
          </p:cNvPr>
          <p:cNvSpPr txBox="1">
            <a:spLocks/>
          </p:cNvSpPr>
          <p:nvPr/>
        </p:nvSpPr>
        <p:spPr>
          <a:xfrm>
            <a:off x="10178683" y="2505930"/>
            <a:ext cx="2993356"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Streaming Video or larger file</a:t>
            </a:r>
          </a:p>
        </p:txBody>
      </p:sp>
      <p:sp>
        <p:nvSpPr>
          <p:cNvPr id="13" name="Google Shape;1533;p39">
            <a:extLst>
              <a:ext uri="{FF2B5EF4-FFF2-40B4-BE49-F238E27FC236}">
                <a16:creationId xmlns:a16="http://schemas.microsoft.com/office/drawing/2014/main" id="{ADEB7A4F-F584-ED17-C71E-45D7EFE753EA}"/>
              </a:ext>
            </a:extLst>
          </p:cNvPr>
          <p:cNvSpPr txBox="1">
            <a:spLocks/>
          </p:cNvSpPr>
          <p:nvPr/>
        </p:nvSpPr>
        <p:spPr>
          <a:xfrm>
            <a:off x="720000" y="1168410"/>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What if we connect a large number of battery operated devices?</a:t>
            </a:r>
          </a:p>
        </p:txBody>
      </p:sp>
      <p:pic>
        <p:nvPicPr>
          <p:cNvPr id="15" name="Picture 14">
            <a:extLst>
              <a:ext uri="{FF2B5EF4-FFF2-40B4-BE49-F238E27FC236}">
                <a16:creationId xmlns:a16="http://schemas.microsoft.com/office/drawing/2014/main" id="{D9A4DE15-30F0-B734-395C-E9809758C33E}"/>
              </a:ext>
            </a:extLst>
          </p:cNvPr>
          <p:cNvPicPr>
            <a:picLocks noChangeAspect="1"/>
          </p:cNvPicPr>
          <p:nvPr/>
        </p:nvPicPr>
        <p:blipFill>
          <a:blip r:embed="rId5"/>
          <a:stretch>
            <a:fillRect/>
          </a:stretch>
        </p:blipFill>
        <p:spPr>
          <a:xfrm>
            <a:off x="1539027" y="599405"/>
            <a:ext cx="5457556" cy="3069491"/>
          </a:xfrm>
          <a:prstGeom prst="rect">
            <a:avLst/>
          </a:prstGeom>
        </p:spPr>
      </p:pic>
      <p:pic>
        <p:nvPicPr>
          <p:cNvPr id="17" name="Picture 16">
            <a:extLst>
              <a:ext uri="{FF2B5EF4-FFF2-40B4-BE49-F238E27FC236}">
                <a16:creationId xmlns:a16="http://schemas.microsoft.com/office/drawing/2014/main" id="{AAEB188B-E56E-8480-4132-C4813369206B}"/>
              </a:ext>
            </a:extLst>
          </p:cNvPr>
          <p:cNvPicPr>
            <a:picLocks noChangeAspect="1"/>
          </p:cNvPicPr>
          <p:nvPr/>
        </p:nvPicPr>
        <p:blipFill>
          <a:blip r:embed="rId6"/>
          <a:srcRect b="7450"/>
          <a:stretch/>
        </p:blipFill>
        <p:spPr>
          <a:xfrm>
            <a:off x="3632424" y="2609894"/>
            <a:ext cx="1270761" cy="1157668"/>
          </a:xfrm>
          <a:prstGeom prst="rect">
            <a:avLst/>
          </a:prstGeom>
        </p:spPr>
      </p:pic>
      <p:sp>
        <p:nvSpPr>
          <p:cNvPr id="2" name="Google Shape;1533;p39">
            <a:extLst>
              <a:ext uri="{FF2B5EF4-FFF2-40B4-BE49-F238E27FC236}">
                <a16:creationId xmlns:a16="http://schemas.microsoft.com/office/drawing/2014/main" id="{8CD1FBDB-828F-12B5-E172-47B7CC9C0466}"/>
              </a:ext>
            </a:extLst>
          </p:cNvPr>
          <p:cNvSpPr txBox="1">
            <a:spLocks/>
          </p:cNvSpPr>
          <p:nvPr/>
        </p:nvSpPr>
        <p:spPr>
          <a:xfrm>
            <a:off x="720000" y="3697532"/>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Is it ok to use </a:t>
            </a:r>
            <a:r>
              <a:rPr lang="en-US" dirty="0" err="1"/>
              <a:t>Wifi</a:t>
            </a:r>
            <a:r>
              <a:rPr lang="en-US" dirty="0"/>
              <a:t> or Bluetooth?</a:t>
            </a:r>
          </a:p>
        </p:txBody>
      </p:sp>
      <p:pic>
        <p:nvPicPr>
          <p:cNvPr id="1026" name="Picture 2">
            <a:extLst>
              <a:ext uri="{FF2B5EF4-FFF2-40B4-BE49-F238E27FC236}">
                <a16:creationId xmlns:a16="http://schemas.microsoft.com/office/drawing/2014/main" id="{66FD3072-313D-B136-D416-7F6E9B854D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5584" y="3169110"/>
            <a:ext cx="1974390" cy="197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64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AF76950E-1951-1A95-0BCF-D451E152BA70}"/>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A842D443-9693-C68D-338A-34AB78BA8533}"/>
              </a:ext>
            </a:extLst>
          </p:cNvPr>
          <p:cNvSpPr txBox="1">
            <a:spLocks noGrp="1"/>
          </p:cNvSpPr>
          <p:nvPr>
            <p:ph type="title"/>
          </p:nvPr>
        </p:nvSpPr>
        <p:spPr>
          <a:xfrm>
            <a:off x="88491" y="166350"/>
            <a:ext cx="6865374" cy="1034848"/>
          </a:xfrm>
          <a:prstGeom prst="rect">
            <a:avLst/>
          </a:prstGeom>
        </p:spPr>
        <p:txBody>
          <a:bodyPr spcFirstLastPara="1" wrap="square" lIns="91425" tIns="91425" rIns="91425" bIns="91425" anchor="t" anchorCtr="0">
            <a:noAutofit/>
          </a:bodyPr>
          <a:lstStyle/>
          <a:p>
            <a:r>
              <a:rPr lang="en-US" sz="2400" dirty="0">
                <a:solidFill>
                  <a:schemeClr val="accent2">
                    <a:lumMod val="50000"/>
                  </a:schemeClr>
                </a:solidFill>
              </a:rPr>
              <a:t>     Zigbee 3.0</a:t>
            </a:r>
            <a:r>
              <a:rPr lang="en-US" sz="2400" cap="all" dirty="0">
                <a:solidFill>
                  <a:schemeClr val="accent2">
                    <a:lumMod val="50000"/>
                  </a:schemeClr>
                </a:solidFill>
                <a:latin typeface="+mj-lt"/>
                <a:ea typeface="+mj-ea"/>
                <a:cs typeface="+mj-cs"/>
              </a:rPr>
              <a:t> </a:t>
            </a:r>
            <a:r>
              <a:rPr lang="en-US" sz="2400" cap="all" dirty="0">
                <a:latin typeface="+mj-lt"/>
                <a:ea typeface="+mj-ea"/>
                <a:cs typeface="+mj-cs"/>
              </a:rPr>
              <a:t>and Specifications</a:t>
            </a:r>
            <a:br>
              <a:rPr lang="en-US" sz="2400" cap="all" dirty="0">
                <a:latin typeface="+mj-lt"/>
                <a:ea typeface="+mj-ea"/>
                <a:cs typeface="+mj-cs"/>
              </a:rPr>
            </a:br>
            <a:br>
              <a:rPr lang="en-US" sz="2400" dirty="0">
                <a:solidFill>
                  <a:schemeClr val="accent2">
                    <a:lumMod val="50000"/>
                  </a:schemeClr>
                </a:solidFill>
              </a:rPr>
            </a:br>
            <a:br>
              <a:rPr lang="en-US" sz="1100" b="0" dirty="0">
                <a:solidFill>
                  <a:schemeClr val="tx1"/>
                </a:solidFill>
              </a:rPr>
            </a:br>
            <a:endParaRPr sz="1100" b="0" dirty="0">
              <a:solidFill>
                <a:schemeClr val="tx1"/>
              </a:solidFill>
            </a:endParaRPr>
          </a:p>
        </p:txBody>
      </p:sp>
      <p:sp>
        <p:nvSpPr>
          <p:cNvPr id="1637" name="Google Shape;1637;p41">
            <a:extLst>
              <a:ext uri="{FF2B5EF4-FFF2-40B4-BE49-F238E27FC236}">
                <a16:creationId xmlns:a16="http://schemas.microsoft.com/office/drawing/2014/main" id="{204685FD-7A28-9EBD-2315-A70AC351E82B}"/>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CB02DC11-B751-62E0-C868-EDB3758C357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C265E54-46A8-8275-38F6-2368BB7DCF0A}"/>
              </a:ext>
            </a:extLst>
          </p:cNvPr>
          <p:cNvPicPr>
            <a:picLocks noChangeAspect="1"/>
          </p:cNvPicPr>
          <p:nvPr/>
        </p:nvPicPr>
        <p:blipFill>
          <a:blip r:embed="rId5"/>
          <a:stretch>
            <a:fillRect/>
          </a:stretch>
        </p:blipFill>
        <p:spPr>
          <a:xfrm>
            <a:off x="88491" y="79090"/>
            <a:ext cx="917350" cy="604684"/>
          </a:xfrm>
          <a:prstGeom prst="rect">
            <a:avLst/>
          </a:prstGeom>
        </p:spPr>
      </p:pic>
      <p:graphicFrame>
        <p:nvGraphicFramePr>
          <p:cNvPr id="3" name="Table 2">
            <a:extLst>
              <a:ext uri="{FF2B5EF4-FFF2-40B4-BE49-F238E27FC236}">
                <a16:creationId xmlns:a16="http://schemas.microsoft.com/office/drawing/2014/main" id="{077666EF-DABE-A6FE-91F9-E908040B55B9}"/>
              </a:ext>
            </a:extLst>
          </p:cNvPr>
          <p:cNvGraphicFramePr>
            <a:graphicFrameLocks noGrp="1"/>
          </p:cNvGraphicFramePr>
          <p:nvPr>
            <p:extLst>
              <p:ext uri="{D42A27DB-BD31-4B8C-83A1-F6EECF244321}">
                <p14:modId xmlns:p14="http://schemas.microsoft.com/office/powerpoint/2010/main" val="771750412"/>
              </p:ext>
            </p:extLst>
          </p:nvPr>
        </p:nvGraphicFramePr>
        <p:xfrm>
          <a:off x="1979971" y="1014730"/>
          <a:ext cx="5184057" cy="3408680"/>
        </p:xfrm>
        <a:graphic>
          <a:graphicData uri="http://schemas.openxmlformats.org/drawingml/2006/table">
            <a:tbl>
              <a:tblPr firstRow="1" bandRow="1">
                <a:tableStyleId>{073A0DAA-6AF3-43AB-8588-CEC1D06C72B9}</a:tableStyleId>
              </a:tblPr>
              <a:tblGrid>
                <a:gridCol w="2431068">
                  <a:extLst>
                    <a:ext uri="{9D8B030D-6E8A-4147-A177-3AD203B41FA5}">
                      <a16:colId xmlns:a16="http://schemas.microsoft.com/office/drawing/2014/main" val="3639358524"/>
                    </a:ext>
                  </a:extLst>
                </a:gridCol>
                <a:gridCol w="2752989">
                  <a:extLst>
                    <a:ext uri="{9D8B030D-6E8A-4147-A177-3AD203B41FA5}">
                      <a16:colId xmlns:a16="http://schemas.microsoft.com/office/drawing/2014/main" val="2367234481"/>
                    </a:ext>
                  </a:extLst>
                </a:gridCol>
              </a:tblGrid>
              <a:tr h="370840">
                <a:tc>
                  <a:txBody>
                    <a:bodyPr/>
                    <a:lstStyle/>
                    <a:p>
                      <a:pPr algn="ctr"/>
                      <a:r>
                        <a:rPr lang="en-US" dirty="0">
                          <a:latin typeface="Artifakt Element Black" panose="020B0A03050000020004" pitchFamily="34" charset="0"/>
                          <a:ea typeface="Artifakt Element Black" panose="020B0A03050000020004" pitchFamily="34" charset="0"/>
                        </a:rPr>
                        <a:t>Feature</a:t>
                      </a:r>
                    </a:p>
                  </a:txBody>
                  <a:tcPr/>
                </a:tc>
                <a:tc>
                  <a:txBody>
                    <a:bodyPr/>
                    <a:lstStyle/>
                    <a:p>
                      <a:r>
                        <a:rPr lang="en-US" dirty="0">
                          <a:latin typeface="Artifakt Element Black" panose="020B0A03050000020004" pitchFamily="34" charset="0"/>
                          <a:ea typeface="Artifakt Element Black" panose="020B0A03050000020004" pitchFamily="34" charset="0"/>
                        </a:rPr>
                        <a:t>	Details</a:t>
                      </a:r>
                    </a:p>
                  </a:txBody>
                  <a:tcPr/>
                </a:tc>
                <a:extLst>
                  <a:ext uri="{0D108BD9-81ED-4DB2-BD59-A6C34878D82A}">
                    <a16:rowId xmlns:a16="http://schemas.microsoft.com/office/drawing/2014/main" val="3468885231"/>
                  </a:ext>
                </a:extLst>
              </a:tr>
              <a:tr h="370840">
                <a:tc>
                  <a:txBody>
                    <a:bodyPr/>
                    <a:lstStyle/>
                    <a:p>
                      <a:r>
                        <a:rPr lang="en-US" b="1" dirty="0">
                          <a:latin typeface="IBM Plex Mono" panose="020B0509050203000203" pitchFamily="49" charset="0"/>
                        </a:rPr>
                        <a:t>Standard</a:t>
                      </a:r>
                    </a:p>
                  </a:txBody>
                  <a:tcPr/>
                </a:tc>
                <a:tc>
                  <a:txBody>
                    <a:bodyPr/>
                    <a:lstStyle/>
                    <a:p>
                      <a:r>
                        <a:rPr lang="en-US" b="1" dirty="0">
                          <a:latin typeface="IBM Plex Mono" panose="020B0509050203000203" pitchFamily="49" charset="0"/>
                        </a:rPr>
                        <a:t>IEEE 802.15.4</a:t>
                      </a:r>
                    </a:p>
                  </a:txBody>
                  <a:tcPr/>
                </a:tc>
                <a:extLst>
                  <a:ext uri="{0D108BD9-81ED-4DB2-BD59-A6C34878D82A}">
                    <a16:rowId xmlns:a16="http://schemas.microsoft.com/office/drawing/2014/main" val="318761039"/>
                  </a:ext>
                </a:extLst>
              </a:tr>
              <a:tr h="370840">
                <a:tc>
                  <a:txBody>
                    <a:bodyPr/>
                    <a:lstStyle/>
                    <a:p>
                      <a:r>
                        <a:rPr lang="en-US" b="1" dirty="0">
                          <a:latin typeface="IBM Plex Mono" panose="020B0509050203000203" pitchFamily="49" charset="0"/>
                        </a:rPr>
                        <a:t>Frequency Bands</a:t>
                      </a:r>
                    </a:p>
                  </a:txBody>
                  <a:tcPr/>
                </a:tc>
                <a:tc>
                  <a:txBody>
                    <a:bodyPr/>
                    <a:lstStyle/>
                    <a:p>
                      <a:r>
                        <a:rPr lang="de-DE" b="1" dirty="0">
                          <a:latin typeface="IBM Plex Mono" panose="020B0509050203000203" pitchFamily="49" charset="0"/>
                        </a:rPr>
                        <a:t>2.4 GHz, 868 MHz, 915 MHz</a:t>
                      </a:r>
                      <a:endParaRPr lang="en-US" b="1" dirty="0">
                        <a:latin typeface="IBM Plex Mono" panose="020B0509050203000203" pitchFamily="49" charset="0"/>
                      </a:endParaRPr>
                    </a:p>
                  </a:txBody>
                  <a:tcPr/>
                </a:tc>
                <a:extLst>
                  <a:ext uri="{0D108BD9-81ED-4DB2-BD59-A6C34878D82A}">
                    <a16:rowId xmlns:a16="http://schemas.microsoft.com/office/drawing/2014/main" val="2859763732"/>
                  </a:ext>
                </a:extLst>
              </a:tr>
              <a:tr h="370840">
                <a:tc>
                  <a:txBody>
                    <a:bodyPr/>
                    <a:lstStyle/>
                    <a:p>
                      <a:r>
                        <a:rPr lang="en-US" b="1" dirty="0">
                          <a:latin typeface="IBM Plex Mono" panose="020B0509050203000203" pitchFamily="49" charset="0"/>
                        </a:rPr>
                        <a:t>Data Rate</a:t>
                      </a:r>
                    </a:p>
                  </a:txBody>
                  <a:tcPr/>
                </a:tc>
                <a:tc>
                  <a:txBody>
                    <a:bodyPr/>
                    <a:lstStyle/>
                    <a:p>
                      <a:r>
                        <a:rPr lang="en-US" b="1" dirty="0">
                          <a:latin typeface="IBM Plex Mono" panose="020B0509050203000203" pitchFamily="49" charset="0"/>
                        </a:rPr>
                        <a:t>Up to 250 kbps</a:t>
                      </a:r>
                    </a:p>
                  </a:txBody>
                  <a:tcPr/>
                </a:tc>
                <a:extLst>
                  <a:ext uri="{0D108BD9-81ED-4DB2-BD59-A6C34878D82A}">
                    <a16:rowId xmlns:a16="http://schemas.microsoft.com/office/drawing/2014/main" val="2572276695"/>
                  </a:ext>
                </a:extLst>
              </a:tr>
              <a:tr h="370840">
                <a:tc>
                  <a:txBody>
                    <a:bodyPr/>
                    <a:lstStyle/>
                    <a:p>
                      <a:r>
                        <a:rPr lang="en-US" b="1" dirty="0">
                          <a:latin typeface="IBM Plex Mono" panose="020B0509050203000203" pitchFamily="49" charset="0"/>
                        </a:rPr>
                        <a:t>Range</a:t>
                      </a:r>
                    </a:p>
                  </a:txBody>
                  <a:tcPr/>
                </a:tc>
                <a:tc>
                  <a:txBody>
                    <a:bodyPr/>
                    <a:lstStyle/>
                    <a:p>
                      <a:r>
                        <a:rPr lang="en-US" b="1" dirty="0">
                          <a:latin typeface="IBM Plex Mono" panose="020B0509050203000203" pitchFamily="49" charset="0"/>
                        </a:rPr>
                        <a:t>10–100 meters (indoor/outdoor)</a:t>
                      </a:r>
                    </a:p>
                  </a:txBody>
                  <a:tcPr anchor="ctr"/>
                </a:tc>
                <a:extLst>
                  <a:ext uri="{0D108BD9-81ED-4DB2-BD59-A6C34878D82A}">
                    <a16:rowId xmlns:a16="http://schemas.microsoft.com/office/drawing/2014/main" val="2503299358"/>
                  </a:ext>
                </a:extLst>
              </a:tr>
              <a:tr h="370840">
                <a:tc>
                  <a:txBody>
                    <a:bodyPr/>
                    <a:lstStyle/>
                    <a:p>
                      <a:r>
                        <a:rPr lang="en-US" b="1" dirty="0">
                          <a:latin typeface="IBM Plex Mono" panose="020B0509050203000203" pitchFamily="49" charset="0"/>
                        </a:rPr>
                        <a:t>Security</a:t>
                      </a:r>
                    </a:p>
                  </a:txBody>
                  <a:tcPr/>
                </a:tc>
                <a:tc>
                  <a:txBody>
                    <a:bodyPr/>
                    <a:lstStyle/>
                    <a:p>
                      <a:r>
                        <a:rPr lang="en-US" b="1" dirty="0">
                          <a:latin typeface="IBM Plex Mono" panose="020B0509050203000203" pitchFamily="49" charset="0"/>
                        </a:rPr>
                        <a:t>AES-128 encryption</a:t>
                      </a:r>
                    </a:p>
                  </a:txBody>
                  <a:tcPr/>
                </a:tc>
                <a:extLst>
                  <a:ext uri="{0D108BD9-81ED-4DB2-BD59-A6C34878D82A}">
                    <a16:rowId xmlns:a16="http://schemas.microsoft.com/office/drawing/2014/main" val="346162780"/>
                  </a:ext>
                </a:extLst>
              </a:tr>
              <a:tr h="370840">
                <a:tc>
                  <a:txBody>
                    <a:bodyPr/>
                    <a:lstStyle/>
                    <a:p>
                      <a:r>
                        <a:rPr lang="en-US" b="1" dirty="0">
                          <a:latin typeface="IBM Plex Mono" panose="020B0509050203000203" pitchFamily="49" charset="0"/>
                        </a:rPr>
                        <a:t>Nodes per Network</a:t>
                      </a:r>
                    </a:p>
                  </a:txBody>
                  <a:tcPr/>
                </a:tc>
                <a:tc>
                  <a:txBody>
                    <a:bodyPr/>
                    <a:lstStyle/>
                    <a:p>
                      <a:pPr algn="l"/>
                      <a:r>
                        <a:rPr lang="en-US" b="1" dirty="0">
                          <a:latin typeface="IBM Plex Mono" panose="020B0509050203000203" pitchFamily="49" charset="0"/>
                        </a:rPr>
                        <a:t>Up to 65,000</a:t>
                      </a:r>
                    </a:p>
                  </a:txBody>
                  <a:tcPr/>
                </a:tc>
                <a:extLst>
                  <a:ext uri="{0D108BD9-81ED-4DB2-BD59-A6C34878D82A}">
                    <a16:rowId xmlns:a16="http://schemas.microsoft.com/office/drawing/2014/main" val="1754797115"/>
                  </a:ext>
                </a:extLst>
              </a:tr>
              <a:tr h="370840">
                <a:tc>
                  <a:txBody>
                    <a:bodyPr/>
                    <a:lstStyle/>
                    <a:p>
                      <a:r>
                        <a:rPr lang="en-US" b="1" dirty="0">
                          <a:latin typeface="IBM Plex Mono" panose="020B0509050203000203" pitchFamily="49" charset="0"/>
                        </a:rPr>
                        <a:t>Interoperability</a:t>
                      </a:r>
                    </a:p>
                  </a:txBody>
                  <a:tcPr/>
                </a:tc>
                <a:tc>
                  <a:txBody>
                    <a:bodyPr/>
                    <a:lstStyle/>
                    <a:p>
                      <a:r>
                        <a:rPr lang="en-US" b="1" dirty="0">
                          <a:latin typeface="IBM Plex Mono" panose="020B0509050203000203" pitchFamily="49" charset="0"/>
                        </a:rPr>
                        <a:t>Cross-device and manufacturer support</a:t>
                      </a:r>
                    </a:p>
                  </a:txBody>
                  <a:tcPr/>
                </a:tc>
                <a:extLst>
                  <a:ext uri="{0D108BD9-81ED-4DB2-BD59-A6C34878D82A}">
                    <a16:rowId xmlns:a16="http://schemas.microsoft.com/office/drawing/2014/main" val="2912983923"/>
                  </a:ext>
                </a:extLst>
              </a:tr>
            </a:tbl>
          </a:graphicData>
        </a:graphic>
      </p:graphicFrame>
    </p:spTree>
    <p:extLst>
      <p:ext uri="{BB962C8B-B14F-4D97-AF65-F5344CB8AC3E}">
        <p14:creationId xmlns:p14="http://schemas.microsoft.com/office/powerpoint/2010/main" val="16095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4C554-37C8-DCAF-8A18-E74A7A3E9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13002-AEDC-38E3-33F3-8EC72C38233D}"/>
              </a:ext>
            </a:extLst>
          </p:cNvPr>
          <p:cNvSpPr>
            <a:spLocks noGrp="1"/>
          </p:cNvSpPr>
          <p:nvPr>
            <p:ph type="title"/>
          </p:nvPr>
        </p:nvSpPr>
        <p:spPr>
          <a:xfrm>
            <a:off x="720000" y="1999050"/>
            <a:ext cx="7704000" cy="572700"/>
          </a:xfrm>
        </p:spPr>
        <p:txBody>
          <a:bodyPr/>
          <a:lstStyle/>
          <a:p>
            <a:r>
              <a:rPr lang="en-US" dirty="0"/>
              <a:t>Components of Zigbee Smart Energy Systems</a:t>
            </a:r>
          </a:p>
        </p:txBody>
      </p:sp>
    </p:spTree>
    <p:extLst>
      <p:ext uri="{BB962C8B-B14F-4D97-AF65-F5344CB8AC3E}">
        <p14:creationId xmlns:p14="http://schemas.microsoft.com/office/powerpoint/2010/main" val="2638872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64EC3BB1-8CB3-F194-3B5F-039406BF5DA2}"/>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917C0C22-5EE8-8879-D1E3-76C627C0EB1C}"/>
              </a:ext>
            </a:extLst>
          </p:cNvPr>
          <p:cNvSpPr txBox="1">
            <a:spLocks noGrp="1"/>
          </p:cNvSpPr>
          <p:nvPr>
            <p:ph type="title"/>
          </p:nvPr>
        </p:nvSpPr>
        <p:spPr>
          <a:xfrm>
            <a:off x="88491" y="166350"/>
            <a:ext cx="6865374" cy="10348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2">
                    <a:lumMod val="50000"/>
                  </a:schemeClr>
                </a:solidFill>
              </a:rPr>
              <a:t>Smart Meters and Their Role in Energy Measurement</a:t>
            </a:r>
            <a:br>
              <a:rPr lang="en-US" sz="2400" dirty="0">
                <a:solidFill>
                  <a:schemeClr val="accent2">
                    <a:lumMod val="50000"/>
                  </a:schemeClr>
                </a:solidFill>
              </a:rPr>
            </a:br>
            <a:br>
              <a:rPr lang="en-US" sz="1100" b="0" dirty="0">
                <a:solidFill>
                  <a:schemeClr val="tx1"/>
                </a:solidFill>
              </a:rPr>
            </a:br>
            <a:endParaRPr sz="1100" b="0" dirty="0">
              <a:solidFill>
                <a:schemeClr val="tx1"/>
              </a:solidFill>
            </a:endParaRPr>
          </a:p>
        </p:txBody>
      </p:sp>
      <p:sp>
        <p:nvSpPr>
          <p:cNvPr id="1637" name="Google Shape;1637;p41">
            <a:extLst>
              <a:ext uri="{FF2B5EF4-FFF2-40B4-BE49-F238E27FC236}">
                <a16:creationId xmlns:a16="http://schemas.microsoft.com/office/drawing/2014/main" id="{DA3ED399-27B6-6A0F-5A91-3830845487A4}"/>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1D411CD4-C1C4-6FD3-3F09-ED43429416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3EFF17F-C2F0-8D3C-D4E0-C3FFAF73CBB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14500" y="1825041"/>
            <a:ext cx="5715000" cy="2895600"/>
          </a:xfrm>
          <a:prstGeom prst="rect">
            <a:avLst/>
          </a:prstGeom>
        </p:spPr>
      </p:pic>
      <p:sp>
        <p:nvSpPr>
          <p:cNvPr id="5" name="TextBox 4">
            <a:extLst>
              <a:ext uri="{FF2B5EF4-FFF2-40B4-BE49-F238E27FC236}">
                <a16:creationId xmlns:a16="http://schemas.microsoft.com/office/drawing/2014/main" id="{44E7245A-3BC2-FF3E-4647-89A5285B2AA9}"/>
              </a:ext>
            </a:extLst>
          </p:cNvPr>
          <p:cNvSpPr txBox="1"/>
          <p:nvPr/>
        </p:nvSpPr>
        <p:spPr>
          <a:xfrm>
            <a:off x="1172497" y="1158221"/>
            <a:ext cx="6799006" cy="923330"/>
          </a:xfrm>
          <a:prstGeom prst="rect">
            <a:avLst/>
          </a:prstGeom>
          <a:noFill/>
        </p:spPr>
        <p:txBody>
          <a:bodyPr wrap="square" rtlCol="0">
            <a:spAutoFit/>
          </a:bodyPr>
          <a:lstStyle/>
          <a:p>
            <a:r>
              <a:rPr lang="en-US" sz="1400" b="0" dirty="0">
                <a:solidFill>
                  <a:schemeClr val="tx1"/>
                </a:solidFill>
                <a:latin typeface="IBM Plex Mono" panose="020B0509050203000203" pitchFamily="49" charset="0"/>
              </a:rPr>
              <a:t>Smart meters are the backbone of Zigbee Smart Energy systems, designed to measure, monitor, and transmit energy usage data.</a:t>
            </a:r>
            <a:br>
              <a:rPr lang="en-US" sz="1200" b="0" dirty="0">
                <a:solidFill>
                  <a:schemeClr val="tx1"/>
                </a:solidFill>
                <a:latin typeface="IBM Plex Mono" panose="020B0509050203000203" pitchFamily="49" charset="0"/>
              </a:rPr>
            </a:br>
            <a:br>
              <a:rPr lang="en-US" sz="1200" b="0" dirty="0">
                <a:solidFill>
                  <a:schemeClr val="tx1"/>
                </a:solidFill>
                <a:latin typeface="IBM Plex Mono" panose="020B0509050203000203" pitchFamily="49" charset="0"/>
              </a:rPr>
            </a:br>
            <a:endParaRPr lang="en-US" dirty="0">
              <a:latin typeface="IBM Plex Mono" panose="020B0509050203000203" pitchFamily="49" charset="0"/>
            </a:endParaRPr>
          </a:p>
        </p:txBody>
      </p:sp>
    </p:spTree>
    <p:extLst>
      <p:ext uri="{BB962C8B-B14F-4D97-AF65-F5344CB8AC3E}">
        <p14:creationId xmlns:p14="http://schemas.microsoft.com/office/powerpoint/2010/main" val="4253458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D7310708-84D2-0DC2-F4D7-FA7AC190C7B6}"/>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6EDE1600-B4D0-6069-EB80-986E0F9130C5}"/>
              </a:ext>
            </a:extLst>
          </p:cNvPr>
          <p:cNvSpPr txBox="1">
            <a:spLocks noGrp="1"/>
          </p:cNvSpPr>
          <p:nvPr>
            <p:ph type="title"/>
          </p:nvPr>
        </p:nvSpPr>
        <p:spPr>
          <a:xfrm>
            <a:off x="88491" y="166350"/>
            <a:ext cx="6865374" cy="10348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2">
                    <a:lumMod val="50000"/>
                  </a:schemeClr>
                </a:solidFill>
              </a:rPr>
              <a:t>Smart Meters and Their Role in Energy Measurement</a:t>
            </a:r>
            <a:br>
              <a:rPr lang="en-US" sz="2400" dirty="0">
                <a:solidFill>
                  <a:schemeClr val="accent2">
                    <a:lumMod val="50000"/>
                  </a:schemeClr>
                </a:solidFill>
              </a:rPr>
            </a:br>
            <a:br>
              <a:rPr lang="en-US" sz="1100" b="0" dirty="0">
                <a:solidFill>
                  <a:schemeClr val="tx1"/>
                </a:solidFill>
              </a:rPr>
            </a:br>
            <a:endParaRPr sz="1100" b="0" dirty="0">
              <a:solidFill>
                <a:schemeClr val="tx1"/>
              </a:solidFill>
            </a:endParaRPr>
          </a:p>
        </p:txBody>
      </p:sp>
      <p:sp>
        <p:nvSpPr>
          <p:cNvPr id="1637" name="Google Shape;1637;p41">
            <a:extLst>
              <a:ext uri="{FF2B5EF4-FFF2-40B4-BE49-F238E27FC236}">
                <a16:creationId xmlns:a16="http://schemas.microsoft.com/office/drawing/2014/main" id="{57DAD85F-0B12-3BEC-FFF7-AE588FA40A68}"/>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8DE8E15C-2ADE-0D34-BC0E-8F053692C0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432359-12BB-1C8F-8254-A463166B49EE}"/>
              </a:ext>
            </a:extLst>
          </p:cNvPr>
          <p:cNvSpPr txBox="1"/>
          <p:nvPr/>
        </p:nvSpPr>
        <p:spPr>
          <a:xfrm>
            <a:off x="368709" y="1379841"/>
            <a:ext cx="7750277" cy="2893100"/>
          </a:xfrm>
          <a:prstGeom prst="rect">
            <a:avLst/>
          </a:prstGeom>
          <a:noFill/>
        </p:spPr>
        <p:txBody>
          <a:bodyPr wrap="square" rtlCol="0">
            <a:spAutoFit/>
          </a:bodyPr>
          <a:lstStyle/>
          <a:p>
            <a:r>
              <a:rPr lang="en-US" sz="1400" b="1" dirty="0">
                <a:solidFill>
                  <a:schemeClr val="tx1"/>
                </a:solidFill>
                <a:latin typeface="IBM Plex Mono" panose="020B0509050203000203" pitchFamily="49" charset="0"/>
              </a:rPr>
              <a:t>Role and Functions:</a:t>
            </a:r>
          </a:p>
          <a:p>
            <a:endParaRPr lang="en-US" sz="1400" b="1" dirty="0">
              <a:solidFill>
                <a:schemeClr val="tx1"/>
              </a:solidFill>
              <a:latin typeface="IBM Plex Mono" panose="020B0509050203000203" pitchFamily="49" charset="0"/>
            </a:endParaRP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Real-Time Monitoring: </a:t>
            </a:r>
            <a:r>
              <a:rPr lang="en-US" sz="1400" b="0" dirty="0">
                <a:solidFill>
                  <a:schemeClr val="tx1"/>
                </a:solidFill>
                <a:latin typeface="IBM Plex Mono" panose="020B0509050203000203" pitchFamily="49" charset="0"/>
              </a:rPr>
              <a:t>Provide live data on electricity, gas, or water consumption.</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Accurate Billing: </a:t>
            </a:r>
            <a:r>
              <a:rPr lang="en-US" sz="1400" b="0" dirty="0">
                <a:solidFill>
                  <a:schemeClr val="tx1"/>
                </a:solidFill>
                <a:latin typeface="IBM Plex Mono" panose="020B0509050203000203" pitchFamily="49" charset="0"/>
              </a:rPr>
              <a:t>Eliminate the need for manual readings, ensuring precise billing.</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Two-Way Communication: </a:t>
            </a:r>
            <a:r>
              <a:rPr lang="en-US" sz="1400" b="0" dirty="0">
                <a:solidFill>
                  <a:schemeClr val="tx1"/>
                </a:solidFill>
                <a:latin typeface="IBM Plex Mono" panose="020B0509050203000203" pitchFamily="49" charset="0"/>
              </a:rPr>
              <a:t>Transmit usage data to utility providers while receiving updates or commands, such as tariff changes or demand response signals.</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Load Management: </a:t>
            </a:r>
            <a:r>
              <a:rPr lang="en-US" sz="1400" b="0" dirty="0">
                <a:solidFill>
                  <a:schemeClr val="tx1"/>
                </a:solidFill>
                <a:latin typeface="IBM Plex Mono" panose="020B0509050203000203" pitchFamily="49" charset="0"/>
              </a:rPr>
              <a:t>Help utilities monitor peak loads and optimize grid performance.</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Energy Optimization: </a:t>
            </a:r>
            <a:r>
              <a:rPr lang="en-US" sz="1400" b="0" dirty="0">
                <a:solidFill>
                  <a:schemeClr val="tx1"/>
                </a:solidFill>
                <a:latin typeface="IBM Plex Mono" panose="020B0509050203000203" pitchFamily="49" charset="0"/>
              </a:rPr>
              <a:t>Enable consumers to track their usage and adjust behaviors to reduce costs and energy waste.</a:t>
            </a:r>
            <a:endParaRPr lang="en-US" dirty="0">
              <a:latin typeface="IBM Plex Mono" panose="020B0509050203000203" pitchFamily="49" charset="0"/>
            </a:endParaRPr>
          </a:p>
        </p:txBody>
      </p:sp>
    </p:spTree>
    <p:extLst>
      <p:ext uri="{BB962C8B-B14F-4D97-AF65-F5344CB8AC3E}">
        <p14:creationId xmlns:p14="http://schemas.microsoft.com/office/powerpoint/2010/main" val="1527652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2A77F8F6-81DF-FEF7-39AC-710975683AF4}"/>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80E4CBC7-081D-ACB7-EA6E-E0E61919FC2F}"/>
              </a:ext>
            </a:extLst>
          </p:cNvPr>
          <p:cNvSpPr txBox="1">
            <a:spLocks noGrp="1"/>
          </p:cNvSpPr>
          <p:nvPr>
            <p:ph type="title"/>
          </p:nvPr>
        </p:nvSpPr>
        <p:spPr>
          <a:xfrm>
            <a:off x="88491" y="166350"/>
            <a:ext cx="6865374" cy="10348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2">
                    <a:lumMod val="50000"/>
                  </a:schemeClr>
                </a:solidFill>
              </a:rPr>
              <a:t>In-Home Displays (IHDs) for User Interaction</a:t>
            </a:r>
            <a:br>
              <a:rPr lang="en-US" sz="1100" b="0" dirty="0">
                <a:solidFill>
                  <a:schemeClr val="tx1"/>
                </a:solidFill>
              </a:rPr>
            </a:br>
            <a:endParaRPr sz="1100" b="0" dirty="0">
              <a:solidFill>
                <a:schemeClr val="tx1"/>
              </a:solidFill>
            </a:endParaRPr>
          </a:p>
        </p:txBody>
      </p:sp>
      <p:sp>
        <p:nvSpPr>
          <p:cNvPr id="1637" name="Google Shape;1637;p41">
            <a:extLst>
              <a:ext uri="{FF2B5EF4-FFF2-40B4-BE49-F238E27FC236}">
                <a16:creationId xmlns:a16="http://schemas.microsoft.com/office/drawing/2014/main" id="{00D6F01C-EDA4-812D-1235-F6C7F852C6A6}"/>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221B3A2F-CC58-CD97-B8F0-455C061ECB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E687C6-41FE-B79C-EDF5-965FE56443CE}"/>
              </a:ext>
            </a:extLst>
          </p:cNvPr>
          <p:cNvSpPr txBox="1"/>
          <p:nvPr/>
        </p:nvSpPr>
        <p:spPr>
          <a:xfrm>
            <a:off x="1172497" y="995989"/>
            <a:ext cx="6799006" cy="738664"/>
          </a:xfrm>
          <a:prstGeom prst="rect">
            <a:avLst/>
          </a:prstGeom>
          <a:noFill/>
        </p:spPr>
        <p:txBody>
          <a:bodyPr wrap="square" rtlCol="0">
            <a:spAutoFit/>
          </a:bodyPr>
          <a:lstStyle/>
          <a:p>
            <a:r>
              <a:rPr lang="en-US" sz="1400" b="0" dirty="0">
                <a:solidFill>
                  <a:schemeClr val="tx1"/>
                </a:solidFill>
                <a:latin typeface="IBM Plex Mono" panose="020B0509050203000203" pitchFamily="49" charset="0"/>
              </a:rPr>
              <a:t>In-home displays (IHDs) are user-friendly devices that provide a visual interface for consumers to interact with their energy usage data.</a:t>
            </a:r>
            <a:endParaRPr lang="en-US" dirty="0">
              <a:latin typeface="IBM Plex Mono" panose="020B0509050203000203" pitchFamily="49" charset="0"/>
            </a:endParaRPr>
          </a:p>
        </p:txBody>
      </p:sp>
      <p:pic>
        <p:nvPicPr>
          <p:cNvPr id="2" name="Picture 1">
            <a:extLst>
              <a:ext uri="{FF2B5EF4-FFF2-40B4-BE49-F238E27FC236}">
                <a16:creationId xmlns:a16="http://schemas.microsoft.com/office/drawing/2014/main" id="{2295CC8C-BEAE-89CD-D8D5-583C758CE802}"/>
              </a:ext>
            </a:extLst>
          </p:cNvPr>
          <p:cNvPicPr>
            <a:picLocks noChangeAspect="1"/>
          </p:cNvPicPr>
          <p:nvPr/>
        </p:nvPicPr>
        <p:blipFill>
          <a:blip r:embed="rId5"/>
          <a:stretch>
            <a:fillRect/>
          </a:stretch>
        </p:blipFill>
        <p:spPr>
          <a:xfrm>
            <a:off x="2051869" y="1728761"/>
            <a:ext cx="5040261" cy="3360174"/>
          </a:xfrm>
          <a:prstGeom prst="rect">
            <a:avLst/>
          </a:prstGeom>
        </p:spPr>
      </p:pic>
    </p:spTree>
    <p:extLst>
      <p:ext uri="{BB962C8B-B14F-4D97-AF65-F5344CB8AC3E}">
        <p14:creationId xmlns:p14="http://schemas.microsoft.com/office/powerpoint/2010/main" val="143202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05E7F121-7D81-2983-3F0E-433B93B213B1}"/>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D55F605B-FAD4-395F-2E5C-2653932CDDEF}"/>
              </a:ext>
            </a:extLst>
          </p:cNvPr>
          <p:cNvSpPr txBox="1">
            <a:spLocks noGrp="1"/>
          </p:cNvSpPr>
          <p:nvPr>
            <p:ph type="title"/>
          </p:nvPr>
        </p:nvSpPr>
        <p:spPr>
          <a:xfrm>
            <a:off x="88491" y="166350"/>
            <a:ext cx="6865374" cy="10348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2">
                    <a:lumMod val="50000"/>
                  </a:schemeClr>
                </a:solidFill>
              </a:rPr>
              <a:t>In-Home Displays (IHDs) for User Interaction</a:t>
            </a:r>
            <a:br>
              <a:rPr lang="en-US" sz="2400" dirty="0">
                <a:solidFill>
                  <a:schemeClr val="accent2">
                    <a:lumMod val="50000"/>
                  </a:schemeClr>
                </a:solidFill>
              </a:rPr>
            </a:br>
            <a:br>
              <a:rPr lang="en-US" sz="1100" b="0" dirty="0">
                <a:solidFill>
                  <a:schemeClr val="tx1"/>
                </a:solidFill>
              </a:rPr>
            </a:br>
            <a:endParaRPr sz="1100" b="0" dirty="0">
              <a:solidFill>
                <a:schemeClr val="tx1"/>
              </a:solidFill>
            </a:endParaRPr>
          </a:p>
        </p:txBody>
      </p:sp>
      <p:sp>
        <p:nvSpPr>
          <p:cNvPr id="1637" name="Google Shape;1637;p41">
            <a:extLst>
              <a:ext uri="{FF2B5EF4-FFF2-40B4-BE49-F238E27FC236}">
                <a16:creationId xmlns:a16="http://schemas.microsoft.com/office/drawing/2014/main" id="{D4310C89-D595-0ED7-1E92-9157A3B87E92}"/>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DC64333A-D310-6A43-3F86-2BB92D6BA6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773A1F-86F2-23C6-04F2-F37E40D41259}"/>
              </a:ext>
            </a:extLst>
          </p:cNvPr>
          <p:cNvSpPr txBox="1"/>
          <p:nvPr/>
        </p:nvSpPr>
        <p:spPr>
          <a:xfrm>
            <a:off x="368709" y="1379841"/>
            <a:ext cx="7750277" cy="2246769"/>
          </a:xfrm>
          <a:prstGeom prst="rect">
            <a:avLst/>
          </a:prstGeom>
          <a:noFill/>
        </p:spPr>
        <p:txBody>
          <a:bodyPr wrap="square" rtlCol="0">
            <a:spAutoFit/>
          </a:bodyPr>
          <a:lstStyle/>
          <a:p>
            <a:r>
              <a:rPr lang="en-US" sz="1400" b="1" dirty="0">
                <a:solidFill>
                  <a:schemeClr val="tx1"/>
                </a:solidFill>
                <a:latin typeface="IBM Plex Mono" panose="020B0509050203000203" pitchFamily="49" charset="0"/>
              </a:rPr>
              <a:t>Role and Functions:</a:t>
            </a:r>
          </a:p>
          <a:p>
            <a:endParaRPr lang="en-US" sz="1400" b="1" dirty="0">
              <a:solidFill>
                <a:schemeClr val="tx1"/>
              </a:solidFill>
              <a:latin typeface="IBM Plex Mono" panose="020B0509050203000203" pitchFamily="49" charset="0"/>
            </a:endParaRP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Energy Insights: </a:t>
            </a:r>
            <a:r>
              <a:rPr lang="en-US" sz="1400" dirty="0">
                <a:solidFill>
                  <a:schemeClr val="tx1"/>
                </a:solidFill>
                <a:latin typeface="IBM Plex Mono" panose="020B0509050203000203" pitchFamily="49" charset="0"/>
              </a:rPr>
              <a:t>Display real-time consumption data, historical usage, and cost projections.</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Alerts and Notifications: </a:t>
            </a:r>
            <a:r>
              <a:rPr lang="en-US" sz="1400" dirty="0">
                <a:solidFill>
                  <a:schemeClr val="tx1"/>
                </a:solidFill>
                <a:latin typeface="IBM Plex Mono" panose="020B0509050203000203" pitchFamily="49" charset="0"/>
              </a:rPr>
              <a:t>Inform users about high energy usage, pricing changes, or system updates.</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Behavioral Impact: </a:t>
            </a:r>
            <a:r>
              <a:rPr lang="en-US" sz="1400" dirty="0">
                <a:solidFill>
                  <a:schemeClr val="tx1"/>
                </a:solidFill>
                <a:latin typeface="IBM Plex Mono" panose="020B0509050203000203" pitchFamily="49" charset="0"/>
              </a:rPr>
              <a:t>Encourage energy-saving habits by showing clear, actionable data.</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Control Interface: </a:t>
            </a:r>
            <a:r>
              <a:rPr lang="en-US" sz="1400" dirty="0">
                <a:solidFill>
                  <a:schemeClr val="tx1"/>
                </a:solidFill>
                <a:latin typeface="IBM Plex Mono" panose="020B0509050203000203" pitchFamily="49" charset="0"/>
              </a:rPr>
              <a:t>Some IHDs allow users to adjust settings for connected devices, such as thermostats or appliances.</a:t>
            </a:r>
            <a:endParaRPr lang="en-US" dirty="0">
              <a:latin typeface="IBM Plex Mono" panose="020B0509050203000203" pitchFamily="49" charset="0"/>
            </a:endParaRPr>
          </a:p>
        </p:txBody>
      </p:sp>
    </p:spTree>
    <p:extLst>
      <p:ext uri="{BB962C8B-B14F-4D97-AF65-F5344CB8AC3E}">
        <p14:creationId xmlns:p14="http://schemas.microsoft.com/office/powerpoint/2010/main" val="101446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DDF955BC-42AB-C736-3E8E-A0730FFBDD9D}"/>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2497AA68-2D5C-2EBF-0925-DF35F6AB9B93}"/>
              </a:ext>
            </a:extLst>
          </p:cNvPr>
          <p:cNvSpPr txBox="1">
            <a:spLocks noGrp="1"/>
          </p:cNvSpPr>
          <p:nvPr>
            <p:ph type="title"/>
          </p:nvPr>
        </p:nvSpPr>
        <p:spPr>
          <a:xfrm>
            <a:off x="88491" y="107357"/>
            <a:ext cx="6865374" cy="10348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2">
                    <a:lumMod val="50000"/>
                  </a:schemeClr>
                </a:solidFill>
              </a:rPr>
              <a:t>Gateways and Their Role in Connecting Devices to the Cloud</a:t>
            </a:r>
            <a:br>
              <a:rPr lang="en-US" sz="1100" b="0" dirty="0">
                <a:solidFill>
                  <a:schemeClr val="tx1"/>
                </a:solidFill>
              </a:rPr>
            </a:br>
            <a:endParaRPr sz="1100" b="0" dirty="0">
              <a:solidFill>
                <a:schemeClr val="tx1"/>
              </a:solidFill>
            </a:endParaRPr>
          </a:p>
        </p:txBody>
      </p:sp>
      <p:sp>
        <p:nvSpPr>
          <p:cNvPr id="1637" name="Google Shape;1637;p41">
            <a:extLst>
              <a:ext uri="{FF2B5EF4-FFF2-40B4-BE49-F238E27FC236}">
                <a16:creationId xmlns:a16="http://schemas.microsoft.com/office/drawing/2014/main" id="{8DE0F693-3E31-22BB-3661-4890939C9D30}"/>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0D5D8B9B-9F94-E71A-8727-971AE8F9B7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37F807-A135-4BB7-96FB-4FE0C6D784C7}"/>
              </a:ext>
            </a:extLst>
          </p:cNvPr>
          <p:cNvSpPr txBox="1"/>
          <p:nvPr/>
        </p:nvSpPr>
        <p:spPr>
          <a:xfrm>
            <a:off x="1172497" y="995989"/>
            <a:ext cx="6799006" cy="738664"/>
          </a:xfrm>
          <a:prstGeom prst="rect">
            <a:avLst/>
          </a:prstGeom>
          <a:noFill/>
        </p:spPr>
        <p:txBody>
          <a:bodyPr wrap="square" rtlCol="0">
            <a:spAutoFit/>
          </a:bodyPr>
          <a:lstStyle/>
          <a:p>
            <a:r>
              <a:rPr lang="en-US" sz="1400" b="0" dirty="0">
                <a:solidFill>
                  <a:schemeClr val="tx1"/>
                </a:solidFill>
                <a:latin typeface="IBM Plex Mono" panose="020B0509050203000203" pitchFamily="49" charset="0"/>
              </a:rPr>
              <a:t>Gateways act as the central hub in Zigbee Smart Energy systems, linking local devices to external networks and cloud-based services.</a:t>
            </a:r>
            <a:endParaRPr lang="en-US" dirty="0">
              <a:latin typeface="IBM Plex Mono" panose="020B0509050203000203" pitchFamily="49" charset="0"/>
            </a:endParaRPr>
          </a:p>
        </p:txBody>
      </p:sp>
      <p:pic>
        <p:nvPicPr>
          <p:cNvPr id="3" name="Picture 2">
            <a:extLst>
              <a:ext uri="{FF2B5EF4-FFF2-40B4-BE49-F238E27FC236}">
                <a16:creationId xmlns:a16="http://schemas.microsoft.com/office/drawing/2014/main" id="{980C5F5B-9436-D2A5-FBC2-218ABB4514BA}"/>
              </a:ext>
            </a:extLst>
          </p:cNvPr>
          <p:cNvPicPr>
            <a:picLocks noChangeAspect="1"/>
          </p:cNvPicPr>
          <p:nvPr/>
        </p:nvPicPr>
        <p:blipFill>
          <a:blip r:embed="rId5"/>
          <a:stretch>
            <a:fillRect/>
          </a:stretch>
        </p:blipFill>
        <p:spPr>
          <a:xfrm>
            <a:off x="951271" y="1684140"/>
            <a:ext cx="7241458" cy="3352003"/>
          </a:xfrm>
          <a:prstGeom prst="rect">
            <a:avLst/>
          </a:prstGeom>
        </p:spPr>
      </p:pic>
    </p:spTree>
    <p:extLst>
      <p:ext uri="{BB962C8B-B14F-4D97-AF65-F5344CB8AC3E}">
        <p14:creationId xmlns:p14="http://schemas.microsoft.com/office/powerpoint/2010/main" val="307205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34">
          <a:extLst>
            <a:ext uri="{FF2B5EF4-FFF2-40B4-BE49-F238E27FC236}">
              <a16:creationId xmlns:a16="http://schemas.microsoft.com/office/drawing/2014/main" id="{555B3537-7B7A-0978-9485-B1C9876E92DF}"/>
            </a:ext>
          </a:extLst>
        </p:cNvPr>
        <p:cNvGrpSpPr/>
        <p:nvPr/>
      </p:nvGrpSpPr>
      <p:grpSpPr>
        <a:xfrm>
          <a:off x="0" y="0"/>
          <a:ext cx="0" cy="0"/>
          <a:chOff x="0" y="0"/>
          <a:chExt cx="0" cy="0"/>
        </a:xfrm>
      </p:grpSpPr>
      <p:sp>
        <p:nvSpPr>
          <p:cNvPr id="1635" name="Google Shape;1635;p41">
            <a:extLst>
              <a:ext uri="{FF2B5EF4-FFF2-40B4-BE49-F238E27FC236}">
                <a16:creationId xmlns:a16="http://schemas.microsoft.com/office/drawing/2014/main" id="{D9BDA7CE-90EE-19A3-BDC4-3F80526F2AFC}"/>
              </a:ext>
            </a:extLst>
          </p:cNvPr>
          <p:cNvSpPr txBox="1">
            <a:spLocks noGrp="1"/>
          </p:cNvSpPr>
          <p:nvPr>
            <p:ph type="title"/>
          </p:nvPr>
        </p:nvSpPr>
        <p:spPr>
          <a:xfrm>
            <a:off x="88491" y="166350"/>
            <a:ext cx="6865374" cy="10348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2">
                    <a:lumMod val="50000"/>
                  </a:schemeClr>
                </a:solidFill>
              </a:rPr>
              <a:t>Gateways and Their Role in Connecting Devices to the Cloud</a:t>
            </a:r>
            <a:br>
              <a:rPr lang="en-US" sz="2400" dirty="0">
                <a:solidFill>
                  <a:schemeClr val="accent2">
                    <a:lumMod val="50000"/>
                  </a:schemeClr>
                </a:solidFill>
              </a:rPr>
            </a:br>
            <a:br>
              <a:rPr lang="en-US" sz="1100" b="0" dirty="0">
                <a:solidFill>
                  <a:schemeClr val="tx1"/>
                </a:solidFill>
              </a:rPr>
            </a:br>
            <a:endParaRPr sz="1100" b="0" dirty="0">
              <a:solidFill>
                <a:schemeClr val="tx1"/>
              </a:solidFill>
            </a:endParaRPr>
          </a:p>
        </p:txBody>
      </p:sp>
      <p:sp>
        <p:nvSpPr>
          <p:cNvPr id="1637" name="Google Shape;1637;p41">
            <a:extLst>
              <a:ext uri="{FF2B5EF4-FFF2-40B4-BE49-F238E27FC236}">
                <a16:creationId xmlns:a16="http://schemas.microsoft.com/office/drawing/2014/main" id="{87FBA1A6-1DF5-5EAB-DDC3-1A2024A32AFA}"/>
              </a:ext>
            </a:extLst>
          </p:cNvPr>
          <p:cNvSpPr txBox="1">
            <a:spLocks noGrp="1"/>
          </p:cNvSpPr>
          <p:nvPr>
            <p:ph type="subTitle" idx="2"/>
          </p:nvPr>
        </p:nvSpPr>
        <p:spPr>
          <a:xfrm>
            <a:off x="-3713110" y="1470252"/>
            <a:ext cx="3139440" cy="3250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consumers are well aware of their electricity bills rising but may not realize that the cost of electricity can fluctuate widely and rapidly throughout a single day. Communicating price, and price fluctuations, can allow consumers to see huge savings by automatically reducing energy consumption.</a:t>
            </a:r>
          </a:p>
          <a:p>
            <a:pPr marL="0" lvl="0" indent="0" algn="l" rtl="0">
              <a:spcBef>
                <a:spcPts val="0"/>
              </a:spcBef>
              <a:spcAft>
                <a:spcPts val="0"/>
              </a:spcAft>
              <a:buNone/>
            </a:pPr>
            <a:endParaRPr lang="en-US" dirty="0"/>
          </a:p>
        </p:txBody>
      </p:sp>
      <p:pic>
        <p:nvPicPr>
          <p:cNvPr id="2050" name="Picture 2" descr="30,200+ Woman Question Mark Stock Photos, Pictures &amp; Royalty ...">
            <a:extLst>
              <a:ext uri="{FF2B5EF4-FFF2-40B4-BE49-F238E27FC236}">
                <a16:creationId xmlns:a16="http://schemas.microsoft.com/office/drawing/2014/main" id="{334636BB-4C37-2172-6F4E-E1A4B51B03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416503" y="1201197"/>
            <a:ext cx="4343315" cy="32503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5CEECC-1F11-02B6-4736-0B5836708719}"/>
              </a:ext>
            </a:extLst>
          </p:cNvPr>
          <p:cNvSpPr txBox="1"/>
          <p:nvPr/>
        </p:nvSpPr>
        <p:spPr>
          <a:xfrm>
            <a:off x="368709" y="1379841"/>
            <a:ext cx="7750277" cy="2246769"/>
          </a:xfrm>
          <a:prstGeom prst="rect">
            <a:avLst/>
          </a:prstGeom>
          <a:noFill/>
        </p:spPr>
        <p:txBody>
          <a:bodyPr wrap="square" rtlCol="0">
            <a:spAutoFit/>
          </a:bodyPr>
          <a:lstStyle/>
          <a:p>
            <a:r>
              <a:rPr lang="en-US" sz="1400" b="1" dirty="0">
                <a:solidFill>
                  <a:schemeClr val="tx1"/>
                </a:solidFill>
                <a:latin typeface="IBM Plex Mono" panose="020B0509050203000203" pitchFamily="49" charset="0"/>
              </a:rPr>
              <a:t>Role and Functions:</a:t>
            </a:r>
          </a:p>
          <a:p>
            <a:endParaRPr lang="en-US" sz="1400" b="1" dirty="0">
              <a:solidFill>
                <a:schemeClr val="tx1"/>
              </a:solidFill>
              <a:latin typeface="IBM Plex Mono" panose="020B0509050203000203" pitchFamily="49" charset="0"/>
            </a:endParaRP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Data Aggregation: </a:t>
            </a:r>
            <a:r>
              <a:rPr lang="en-US" sz="1400" dirty="0">
                <a:solidFill>
                  <a:schemeClr val="tx1"/>
                </a:solidFill>
                <a:latin typeface="IBM Plex Mono" panose="020B0509050203000203" pitchFamily="49" charset="0"/>
              </a:rPr>
              <a:t>Collect data from Zigbee-enabled devices like smart meters and sensors.</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Cloud Connectivity: </a:t>
            </a:r>
            <a:r>
              <a:rPr lang="en-US" sz="1400" dirty="0">
                <a:solidFill>
                  <a:schemeClr val="tx1"/>
                </a:solidFill>
                <a:latin typeface="IBM Plex Mono" panose="020B0509050203000203" pitchFamily="49" charset="0"/>
              </a:rPr>
              <a:t>Transmit aggregated data to cloud platforms for analysis, storage, and remote access.</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Device Coordination: </a:t>
            </a:r>
            <a:r>
              <a:rPr lang="en-US" sz="1400" dirty="0">
                <a:solidFill>
                  <a:schemeClr val="tx1"/>
                </a:solidFill>
                <a:latin typeface="IBM Plex Mono" panose="020B0509050203000203" pitchFamily="49" charset="0"/>
              </a:rPr>
              <a:t>Enable communication between different devices within the Zigbee </a:t>
            </a:r>
            <a:r>
              <a:rPr lang="en-US" dirty="0">
                <a:solidFill>
                  <a:schemeClr val="tx1"/>
                </a:solidFill>
                <a:latin typeface="IBM Plex Mono" panose="020B0509050203000203" pitchFamily="49" charset="0"/>
              </a:rPr>
              <a:t>N</a:t>
            </a:r>
            <a:r>
              <a:rPr lang="en-US" sz="1400" dirty="0">
                <a:solidFill>
                  <a:schemeClr val="tx1"/>
                </a:solidFill>
                <a:latin typeface="IBM Plex Mono" panose="020B0509050203000203" pitchFamily="49" charset="0"/>
              </a:rPr>
              <a:t>etwork.</a:t>
            </a:r>
          </a:p>
          <a:p>
            <a:pPr marL="285750" indent="-285750">
              <a:buFont typeface="Wingdings" panose="05000000000000000000" pitchFamily="2" charset="2"/>
              <a:buChar char="§"/>
            </a:pPr>
            <a:r>
              <a:rPr lang="en-US" sz="1400" b="1" dirty="0">
                <a:solidFill>
                  <a:schemeClr val="tx1"/>
                </a:solidFill>
                <a:latin typeface="IBM Plex Mono" panose="020B0509050203000203" pitchFamily="49" charset="0"/>
              </a:rPr>
              <a:t>Remote Control: </a:t>
            </a:r>
            <a:r>
              <a:rPr lang="en-US" sz="1400" dirty="0">
                <a:solidFill>
                  <a:schemeClr val="tx1"/>
                </a:solidFill>
                <a:latin typeface="IBM Plex Mono" panose="020B0509050203000203" pitchFamily="49" charset="0"/>
              </a:rPr>
              <a:t>Allow utility providers and users to manage devices remotely via apps or web interfaces.</a:t>
            </a:r>
            <a:endParaRPr lang="en-US" dirty="0">
              <a:latin typeface="IBM Plex Mono" panose="020B0509050203000203" pitchFamily="49" charset="0"/>
            </a:endParaRPr>
          </a:p>
        </p:txBody>
      </p:sp>
    </p:spTree>
    <p:extLst>
      <p:ext uri="{BB962C8B-B14F-4D97-AF65-F5344CB8AC3E}">
        <p14:creationId xmlns:p14="http://schemas.microsoft.com/office/powerpoint/2010/main" val="352119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CB4B-49C2-0044-45EC-32090B4C61C0}"/>
              </a:ext>
            </a:extLst>
          </p:cNvPr>
          <p:cNvSpPr>
            <a:spLocks noGrp="1"/>
          </p:cNvSpPr>
          <p:nvPr>
            <p:ph type="title"/>
          </p:nvPr>
        </p:nvSpPr>
        <p:spPr>
          <a:xfrm>
            <a:off x="457199" y="164806"/>
            <a:ext cx="7704000" cy="572700"/>
          </a:xfrm>
        </p:spPr>
        <p:txBody>
          <a:bodyPr/>
          <a:lstStyle/>
          <a:p>
            <a:r>
              <a:rPr lang="en-US" dirty="0"/>
              <a:t>Common Wireless Applications for ZigBee 3.0</a:t>
            </a:r>
            <a:br>
              <a:rPr lang="en-US" dirty="0"/>
            </a:br>
            <a:endParaRPr lang="en-US" dirty="0"/>
          </a:p>
        </p:txBody>
      </p:sp>
      <p:pic>
        <p:nvPicPr>
          <p:cNvPr id="7" name="Picture 6">
            <a:extLst>
              <a:ext uri="{FF2B5EF4-FFF2-40B4-BE49-F238E27FC236}">
                <a16:creationId xmlns:a16="http://schemas.microsoft.com/office/drawing/2014/main" id="{D4F7764D-4F89-08CD-1EC1-76E5C52AB52D}"/>
              </a:ext>
            </a:extLst>
          </p:cNvPr>
          <p:cNvPicPr>
            <a:picLocks noChangeAspect="1"/>
          </p:cNvPicPr>
          <p:nvPr/>
        </p:nvPicPr>
        <p:blipFill>
          <a:blip r:embed="rId2"/>
          <a:stretch>
            <a:fillRect/>
          </a:stretch>
        </p:blipFill>
        <p:spPr>
          <a:xfrm>
            <a:off x="457199" y="1348108"/>
            <a:ext cx="8406581" cy="3259150"/>
          </a:xfrm>
          <a:prstGeom prst="rect">
            <a:avLst/>
          </a:prstGeom>
        </p:spPr>
      </p:pic>
    </p:spTree>
    <p:extLst>
      <p:ext uri="{BB962C8B-B14F-4D97-AF65-F5344CB8AC3E}">
        <p14:creationId xmlns:p14="http://schemas.microsoft.com/office/powerpoint/2010/main" val="3085968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9" name="Google Shape;1859;p47"/>
          <p:cNvGrpSpPr/>
          <p:nvPr/>
        </p:nvGrpSpPr>
        <p:grpSpPr>
          <a:xfrm>
            <a:off x="5270785" y="-569005"/>
            <a:ext cx="10450331" cy="6694378"/>
            <a:chOff x="6222800" y="-628478"/>
            <a:chExt cx="5128253" cy="6694378"/>
          </a:xfrm>
        </p:grpSpPr>
        <p:pic>
          <p:nvPicPr>
            <p:cNvPr id="1860" name="Google Shape;1860;p47"/>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47"/>
            <p:cNvGrpSpPr/>
            <p:nvPr/>
          </p:nvGrpSpPr>
          <p:grpSpPr>
            <a:xfrm>
              <a:off x="6794737" y="4179460"/>
              <a:ext cx="734664" cy="735137"/>
              <a:chOff x="959750" y="3039275"/>
              <a:chExt cx="582050" cy="582425"/>
            </a:xfrm>
          </p:grpSpPr>
          <p:sp>
            <p:nvSpPr>
              <p:cNvPr id="1866" name="Google Shape;1866;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47"/>
            <p:cNvGrpSpPr/>
            <p:nvPr/>
          </p:nvGrpSpPr>
          <p:grpSpPr>
            <a:xfrm>
              <a:off x="8128313" y="1310040"/>
              <a:ext cx="169158" cy="169158"/>
              <a:chOff x="8356813" y="1074288"/>
              <a:chExt cx="351900" cy="351900"/>
            </a:xfrm>
          </p:grpSpPr>
          <p:sp>
            <p:nvSpPr>
              <p:cNvPr id="1874" name="Google Shape;1874;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47"/>
            <p:cNvGrpSpPr/>
            <p:nvPr/>
          </p:nvGrpSpPr>
          <p:grpSpPr>
            <a:xfrm>
              <a:off x="7360240" y="2075006"/>
              <a:ext cx="169158" cy="169158"/>
              <a:chOff x="8356813" y="1074288"/>
              <a:chExt cx="351900" cy="351900"/>
            </a:xfrm>
          </p:grpSpPr>
          <p:sp>
            <p:nvSpPr>
              <p:cNvPr id="1877" name="Google Shape;1877;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47"/>
            <p:cNvGrpSpPr/>
            <p:nvPr/>
          </p:nvGrpSpPr>
          <p:grpSpPr>
            <a:xfrm>
              <a:off x="8233587" y="3028150"/>
              <a:ext cx="169158" cy="169158"/>
              <a:chOff x="8356813" y="1074288"/>
              <a:chExt cx="351900" cy="351900"/>
            </a:xfrm>
          </p:grpSpPr>
          <p:sp>
            <p:nvSpPr>
              <p:cNvPr id="1880" name="Google Shape;1880;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47"/>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47"/>
            <p:cNvGrpSpPr/>
            <p:nvPr/>
          </p:nvGrpSpPr>
          <p:grpSpPr>
            <a:xfrm>
              <a:off x="8782808" y="2723340"/>
              <a:ext cx="883449" cy="2083923"/>
              <a:chOff x="8337812" y="3492483"/>
              <a:chExt cx="699928" cy="1651024"/>
            </a:xfrm>
          </p:grpSpPr>
          <p:sp>
            <p:nvSpPr>
              <p:cNvPr id="1884" name="Google Shape;1884;p47"/>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7"/>
            <p:cNvGrpSpPr/>
            <p:nvPr/>
          </p:nvGrpSpPr>
          <p:grpSpPr>
            <a:xfrm>
              <a:off x="8215673" y="4178313"/>
              <a:ext cx="1141869" cy="916509"/>
              <a:chOff x="7945225" y="4302000"/>
              <a:chExt cx="904666" cy="726121"/>
            </a:xfrm>
          </p:grpSpPr>
          <p:sp>
            <p:nvSpPr>
              <p:cNvPr id="1888" name="Google Shape;1888;p4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47"/>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47"/>
            <p:cNvGrpSpPr/>
            <p:nvPr/>
          </p:nvGrpSpPr>
          <p:grpSpPr>
            <a:xfrm>
              <a:off x="7774724" y="3187835"/>
              <a:ext cx="734664" cy="735137"/>
              <a:chOff x="959750" y="3039275"/>
              <a:chExt cx="582050" cy="582425"/>
            </a:xfrm>
          </p:grpSpPr>
          <p:sp>
            <p:nvSpPr>
              <p:cNvPr id="1893" name="Google Shape;1893;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47"/>
            <p:cNvGrpSpPr/>
            <p:nvPr/>
          </p:nvGrpSpPr>
          <p:grpSpPr>
            <a:xfrm>
              <a:off x="7625399" y="3691035"/>
              <a:ext cx="734664" cy="735137"/>
              <a:chOff x="959750" y="3039275"/>
              <a:chExt cx="582050" cy="582425"/>
            </a:xfrm>
          </p:grpSpPr>
          <p:sp>
            <p:nvSpPr>
              <p:cNvPr id="1901" name="Google Shape;1901;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47"/>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EE2B035-CA82-4646-AA72-41EB4FC67DED}"/>
              </a:ext>
            </a:extLst>
          </p:cNvPr>
          <p:cNvSpPr txBox="1"/>
          <p:nvPr/>
        </p:nvSpPr>
        <p:spPr>
          <a:xfrm>
            <a:off x="245327" y="259893"/>
            <a:ext cx="5203902" cy="1015663"/>
          </a:xfrm>
          <a:prstGeom prst="rect">
            <a:avLst/>
          </a:prstGeom>
          <a:noFill/>
        </p:spPr>
        <p:txBody>
          <a:bodyPr wrap="square" rtlCol="0">
            <a:spAutoFit/>
          </a:bodyPr>
          <a:lstStyle/>
          <a:p>
            <a:r>
              <a:rPr lang="en-US" sz="3000" b="1" dirty="0">
                <a:solidFill>
                  <a:schemeClr val="bg2"/>
                </a:solidFill>
              </a:rPr>
              <a:t>Advantages of Zigbee Smart Energy</a:t>
            </a:r>
          </a:p>
        </p:txBody>
      </p:sp>
      <p:sp>
        <p:nvSpPr>
          <p:cNvPr id="4" name="TextBox 3">
            <a:extLst>
              <a:ext uri="{FF2B5EF4-FFF2-40B4-BE49-F238E27FC236}">
                <a16:creationId xmlns:a16="http://schemas.microsoft.com/office/drawing/2014/main" id="{4531D2B5-A7AE-4939-A410-B2C6FFD58F42}"/>
              </a:ext>
            </a:extLst>
          </p:cNvPr>
          <p:cNvSpPr txBox="1"/>
          <p:nvPr/>
        </p:nvSpPr>
        <p:spPr>
          <a:xfrm>
            <a:off x="107694" y="1310040"/>
            <a:ext cx="5584041" cy="418576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Low Power Consumption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Zigbee devices are energy-efficient, lasting for several years on a single battery charge, making them ideal for smart meters and sensors.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Cost-Effectiveness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Lower implementation costs compared to alternatives like Wi-Fi or cellular-based solutions. Suitable for large-scale deployment across homes, industries, and municipalities.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Scalability and Flexibility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Supports thousands of devices in a single network, allowing easy expansion of smart energy networks.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Mesh Networking and Reliability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Mesh architecture enhances communication reliability, allowing data to be routed through multiple devices and reducing failure risks.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Transmission and Latency</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Supports low-latency applications, ensuring real-time monitoring and control in energy management systems.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1032" name="Picture 8" descr="Zigbee Market - Size, Share &amp; Industry Forecast">
            <a:extLst>
              <a:ext uri="{FF2B5EF4-FFF2-40B4-BE49-F238E27FC236}">
                <a16:creationId xmlns:a16="http://schemas.microsoft.com/office/drawing/2014/main" id="{127BB6F9-341D-4A06-B1CF-E377DC8C56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6262" y="0"/>
            <a:ext cx="3623828" cy="5154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1000"/>
                                        <p:tgtEl>
                                          <p:spTgt spid="1032"/>
                                        </p:tgtEl>
                                      </p:cBhvr>
                                    </p:animEffect>
                                    <p:anim calcmode="lin" valueType="num">
                                      <p:cBhvr>
                                        <p:cTn id="13" dur="1000" fill="hold"/>
                                        <p:tgtEl>
                                          <p:spTgt spid="1032"/>
                                        </p:tgtEl>
                                        <p:attrNameLst>
                                          <p:attrName>ppt_x</p:attrName>
                                        </p:attrNameLst>
                                      </p:cBhvr>
                                      <p:tavLst>
                                        <p:tav tm="0">
                                          <p:val>
                                            <p:strVal val="#ppt_x"/>
                                          </p:val>
                                        </p:tav>
                                        <p:tav tm="100000">
                                          <p:val>
                                            <p:strVal val="#ppt_x"/>
                                          </p:val>
                                        </p:tav>
                                      </p:tavLst>
                                    </p:anim>
                                    <p:anim calcmode="lin" valueType="num">
                                      <p:cBhvr>
                                        <p:cTn id="14"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B900CFA9-753F-660E-A662-BB04B5C94247}"/>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E5C8DBE2-D5E7-684B-28F5-40A418847C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a:t>
            </a:r>
            <a:endParaRPr dirty="0"/>
          </a:p>
        </p:txBody>
      </p:sp>
      <p:grpSp>
        <p:nvGrpSpPr>
          <p:cNvPr id="1534" name="Google Shape;1534;p39">
            <a:extLst>
              <a:ext uri="{FF2B5EF4-FFF2-40B4-BE49-F238E27FC236}">
                <a16:creationId xmlns:a16="http://schemas.microsoft.com/office/drawing/2014/main" id="{0AB16BBB-4FC4-BDD2-F6EB-438FEEEDD36D}"/>
              </a:ext>
            </a:extLst>
          </p:cNvPr>
          <p:cNvGrpSpPr/>
          <p:nvPr/>
        </p:nvGrpSpPr>
        <p:grpSpPr>
          <a:xfrm>
            <a:off x="28304" y="4343335"/>
            <a:ext cx="4558967" cy="1141122"/>
            <a:chOff x="-123925" y="4132283"/>
            <a:chExt cx="4558967" cy="1141122"/>
          </a:xfrm>
        </p:grpSpPr>
        <p:grpSp>
          <p:nvGrpSpPr>
            <p:cNvPr id="1535" name="Google Shape;1535;p39">
              <a:extLst>
                <a:ext uri="{FF2B5EF4-FFF2-40B4-BE49-F238E27FC236}">
                  <a16:creationId xmlns:a16="http://schemas.microsoft.com/office/drawing/2014/main" id="{FF770EA1-63A7-F81F-241E-4AFAA53F5A76}"/>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E51180AE-6270-0A5B-57F0-8DC7EF8D6E72}"/>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BC5820C5-8190-43A6-FEEE-29F8BC1435CB}"/>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38C3F2CD-4A5C-6ADE-B865-3B2C4814C324}"/>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8C98572A-2549-B3CB-E100-5600A11CB1B5}"/>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622B0950-BE26-A6BE-C395-CFB79C17D2A9}"/>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A4552785-C721-A2E3-D8F4-9B2046E839E0}"/>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a:extLst>
              <a:ext uri="{FF2B5EF4-FFF2-40B4-BE49-F238E27FC236}">
                <a16:creationId xmlns:a16="http://schemas.microsoft.com/office/drawing/2014/main" id="{D5DA1BAD-2288-CB07-AB29-0B09308D4D4B}"/>
              </a:ext>
            </a:extLst>
          </p:cNvPr>
          <p:cNvPicPr>
            <a:picLocks noChangeAspect="1"/>
          </p:cNvPicPr>
          <p:nvPr/>
        </p:nvPicPr>
        <p:blipFill>
          <a:blip r:embed="rId3"/>
          <a:stretch>
            <a:fillRect/>
          </a:stretch>
        </p:blipFill>
        <p:spPr>
          <a:xfrm>
            <a:off x="6358486" y="1418616"/>
            <a:ext cx="1695782" cy="1166698"/>
          </a:xfrm>
          <a:prstGeom prst="rect">
            <a:avLst/>
          </a:prstGeom>
        </p:spPr>
      </p:pic>
      <p:pic>
        <p:nvPicPr>
          <p:cNvPr id="9" name="Picture 8">
            <a:extLst>
              <a:ext uri="{FF2B5EF4-FFF2-40B4-BE49-F238E27FC236}">
                <a16:creationId xmlns:a16="http://schemas.microsoft.com/office/drawing/2014/main" id="{2B76C065-64D2-2A37-28A5-FD366007225B}"/>
              </a:ext>
            </a:extLst>
          </p:cNvPr>
          <p:cNvPicPr>
            <a:picLocks noChangeAspect="1"/>
          </p:cNvPicPr>
          <p:nvPr/>
        </p:nvPicPr>
        <p:blipFill>
          <a:blip r:embed="rId4"/>
          <a:stretch>
            <a:fillRect/>
          </a:stretch>
        </p:blipFill>
        <p:spPr>
          <a:xfrm>
            <a:off x="3140539" y="1034383"/>
            <a:ext cx="2374980" cy="2362961"/>
          </a:xfrm>
          <a:prstGeom prst="rect">
            <a:avLst/>
          </a:prstGeom>
        </p:spPr>
      </p:pic>
      <p:sp>
        <p:nvSpPr>
          <p:cNvPr id="11" name="Google Shape;1533;p39">
            <a:extLst>
              <a:ext uri="{FF2B5EF4-FFF2-40B4-BE49-F238E27FC236}">
                <a16:creationId xmlns:a16="http://schemas.microsoft.com/office/drawing/2014/main" id="{0661FA69-7F93-29AB-7CAF-09D0A42AFB55}"/>
              </a:ext>
            </a:extLst>
          </p:cNvPr>
          <p:cNvSpPr txBox="1">
            <a:spLocks/>
          </p:cNvSpPr>
          <p:nvPr/>
        </p:nvSpPr>
        <p:spPr>
          <a:xfrm>
            <a:off x="2779862" y="2726014"/>
            <a:ext cx="2857269"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Only a Limited number of devices can be connected</a:t>
            </a:r>
          </a:p>
        </p:txBody>
      </p:sp>
      <p:sp>
        <p:nvSpPr>
          <p:cNvPr id="12" name="Google Shape;1533;p39">
            <a:extLst>
              <a:ext uri="{FF2B5EF4-FFF2-40B4-BE49-F238E27FC236}">
                <a16:creationId xmlns:a16="http://schemas.microsoft.com/office/drawing/2014/main" id="{6EEC604E-2D91-2936-CAA2-09D6CBA3E0FD}"/>
              </a:ext>
            </a:extLst>
          </p:cNvPr>
          <p:cNvSpPr txBox="1">
            <a:spLocks/>
          </p:cNvSpPr>
          <p:nvPr/>
        </p:nvSpPr>
        <p:spPr>
          <a:xfrm>
            <a:off x="6012740" y="2660968"/>
            <a:ext cx="2645707"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Consumes many Power</a:t>
            </a:r>
          </a:p>
        </p:txBody>
      </p:sp>
      <p:sp>
        <p:nvSpPr>
          <p:cNvPr id="13" name="Google Shape;1533;p39">
            <a:extLst>
              <a:ext uri="{FF2B5EF4-FFF2-40B4-BE49-F238E27FC236}">
                <a16:creationId xmlns:a16="http://schemas.microsoft.com/office/drawing/2014/main" id="{5B851272-B1BB-158F-9A5B-336BFF66899B}"/>
              </a:ext>
            </a:extLst>
          </p:cNvPr>
          <p:cNvSpPr txBox="1">
            <a:spLocks/>
          </p:cNvSpPr>
          <p:nvPr/>
        </p:nvSpPr>
        <p:spPr>
          <a:xfrm>
            <a:off x="-6291747" y="968936"/>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What if we connect a large number of battery operated devices?</a:t>
            </a:r>
          </a:p>
        </p:txBody>
      </p:sp>
      <p:pic>
        <p:nvPicPr>
          <p:cNvPr id="15" name="Picture 14">
            <a:extLst>
              <a:ext uri="{FF2B5EF4-FFF2-40B4-BE49-F238E27FC236}">
                <a16:creationId xmlns:a16="http://schemas.microsoft.com/office/drawing/2014/main" id="{B01280DB-A4CA-C898-4960-3E9046F44956}"/>
              </a:ext>
            </a:extLst>
          </p:cNvPr>
          <p:cNvPicPr>
            <a:picLocks noChangeAspect="1"/>
          </p:cNvPicPr>
          <p:nvPr/>
        </p:nvPicPr>
        <p:blipFill>
          <a:blip r:embed="rId5"/>
          <a:stretch>
            <a:fillRect/>
          </a:stretch>
        </p:blipFill>
        <p:spPr>
          <a:xfrm>
            <a:off x="-6444067" y="731375"/>
            <a:ext cx="5457556" cy="3069491"/>
          </a:xfrm>
          <a:prstGeom prst="rect">
            <a:avLst/>
          </a:prstGeom>
        </p:spPr>
      </p:pic>
      <p:pic>
        <p:nvPicPr>
          <p:cNvPr id="17" name="Picture 16">
            <a:extLst>
              <a:ext uri="{FF2B5EF4-FFF2-40B4-BE49-F238E27FC236}">
                <a16:creationId xmlns:a16="http://schemas.microsoft.com/office/drawing/2014/main" id="{A37773FB-F7F7-BB4E-2F12-93821613E8A3}"/>
              </a:ext>
            </a:extLst>
          </p:cNvPr>
          <p:cNvPicPr>
            <a:picLocks noChangeAspect="1"/>
          </p:cNvPicPr>
          <p:nvPr/>
        </p:nvPicPr>
        <p:blipFill>
          <a:blip r:embed="rId6"/>
          <a:srcRect b="7450"/>
          <a:stretch/>
        </p:blipFill>
        <p:spPr>
          <a:xfrm>
            <a:off x="11420064" y="3157079"/>
            <a:ext cx="1270761" cy="1157668"/>
          </a:xfrm>
          <a:prstGeom prst="rect">
            <a:avLst/>
          </a:prstGeom>
        </p:spPr>
      </p:pic>
      <p:sp>
        <p:nvSpPr>
          <p:cNvPr id="2" name="Google Shape;1533;p39">
            <a:extLst>
              <a:ext uri="{FF2B5EF4-FFF2-40B4-BE49-F238E27FC236}">
                <a16:creationId xmlns:a16="http://schemas.microsoft.com/office/drawing/2014/main" id="{E3D72B74-D9C4-A8C3-2EA0-7B323499946E}"/>
              </a:ext>
            </a:extLst>
          </p:cNvPr>
          <p:cNvSpPr txBox="1">
            <a:spLocks/>
          </p:cNvSpPr>
          <p:nvPr/>
        </p:nvSpPr>
        <p:spPr>
          <a:xfrm>
            <a:off x="720000" y="1274291"/>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Is it ok to use </a:t>
            </a:r>
            <a:r>
              <a:rPr lang="en-US" dirty="0" err="1"/>
              <a:t>Wifi</a:t>
            </a:r>
            <a:r>
              <a:rPr lang="en-US" dirty="0"/>
              <a:t> or Bluetooth?</a:t>
            </a:r>
          </a:p>
        </p:txBody>
      </p:sp>
      <p:pic>
        <p:nvPicPr>
          <p:cNvPr id="1026" name="Picture 2">
            <a:extLst>
              <a:ext uri="{FF2B5EF4-FFF2-40B4-BE49-F238E27FC236}">
                <a16:creationId xmlns:a16="http://schemas.microsoft.com/office/drawing/2014/main" id="{0A5ED2DF-36A0-13C4-2430-E8F5172DB6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35" y="2104667"/>
            <a:ext cx="1530738" cy="153073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3;p39">
            <a:extLst>
              <a:ext uri="{FF2B5EF4-FFF2-40B4-BE49-F238E27FC236}">
                <a16:creationId xmlns:a16="http://schemas.microsoft.com/office/drawing/2014/main" id="{5154656A-263F-A836-891E-BE0AF9ECE8BE}"/>
              </a:ext>
            </a:extLst>
          </p:cNvPr>
          <p:cNvSpPr txBox="1">
            <a:spLocks/>
          </p:cNvSpPr>
          <p:nvPr/>
        </p:nvSpPr>
        <p:spPr>
          <a:xfrm>
            <a:off x="-6933543" y="1289928"/>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Here comes Zigbee to connect a large number of battery operated devices</a:t>
            </a:r>
          </a:p>
        </p:txBody>
      </p:sp>
      <p:pic>
        <p:nvPicPr>
          <p:cNvPr id="2050" name="Picture 2">
            <a:extLst>
              <a:ext uri="{FF2B5EF4-FFF2-40B4-BE49-F238E27FC236}">
                <a16:creationId xmlns:a16="http://schemas.microsoft.com/office/drawing/2014/main" id="{90A89A8A-CA41-8B1E-0719-D752F34B23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0" y="-30745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0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9" name="Google Shape;1859;p47"/>
          <p:cNvGrpSpPr/>
          <p:nvPr/>
        </p:nvGrpSpPr>
        <p:grpSpPr>
          <a:xfrm>
            <a:off x="5879900" y="-775439"/>
            <a:ext cx="5128253" cy="6694378"/>
            <a:chOff x="6222800" y="-628478"/>
            <a:chExt cx="5128253" cy="6694378"/>
          </a:xfrm>
        </p:grpSpPr>
        <p:pic>
          <p:nvPicPr>
            <p:cNvPr id="1860" name="Google Shape;1860;p47"/>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47"/>
            <p:cNvGrpSpPr/>
            <p:nvPr/>
          </p:nvGrpSpPr>
          <p:grpSpPr>
            <a:xfrm>
              <a:off x="6794737" y="4179460"/>
              <a:ext cx="734664" cy="735137"/>
              <a:chOff x="959750" y="3039275"/>
              <a:chExt cx="582050" cy="582425"/>
            </a:xfrm>
          </p:grpSpPr>
          <p:sp>
            <p:nvSpPr>
              <p:cNvPr id="1866" name="Google Shape;1866;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47"/>
            <p:cNvGrpSpPr/>
            <p:nvPr/>
          </p:nvGrpSpPr>
          <p:grpSpPr>
            <a:xfrm>
              <a:off x="8128313" y="1310040"/>
              <a:ext cx="169158" cy="169158"/>
              <a:chOff x="8356813" y="1074288"/>
              <a:chExt cx="351900" cy="351900"/>
            </a:xfrm>
          </p:grpSpPr>
          <p:sp>
            <p:nvSpPr>
              <p:cNvPr id="1874" name="Google Shape;1874;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47"/>
            <p:cNvGrpSpPr/>
            <p:nvPr/>
          </p:nvGrpSpPr>
          <p:grpSpPr>
            <a:xfrm>
              <a:off x="7360240" y="2075006"/>
              <a:ext cx="169158" cy="169158"/>
              <a:chOff x="8356813" y="1074288"/>
              <a:chExt cx="351900" cy="351900"/>
            </a:xfrm>
          </p:grpSpPr>
          <p:sp>
            <p:nvSpPr>
              <p:cNvPr id="1877" name="Google Shape;1877;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47"/>
            <p:cNvGrpSpPr/>
            <p:nvPr/>
          </p:nvGrpSpPr>
          <p:grpSpPr>
            <a:xfrm>
              <a:off x="8233587" y="3028150"/>
              <a:ext cx="169158" cy="169158"/>
              <a:chOff x="8356813" y="1074288"/>
              <a:chExt cx="351900" cy="351900"/>
            </a:xfrm>
          </p:grpSpPr>
          <p:sp>
            <p:nvSpPr>
              <p:cNvPr id="1880" name="Google Shape;1880;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47"/>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47"/>
            <p:cNvGrpSpPr/>
            <p:nvPr/>
          </p:nvGrpSpPr>
          <p:grpSpPr>
            <a:xfrm>
              <a:off x="8782808" y="2723340"/>
              <a:ext cx="883449" cy="2083923"/>
              <a:chOff x="8337812" y="3492483"/>
              <a:chExt cx="699928" cy="1651024"/>
            </a:xfrm>
          </p:grpSpPr>
          <p:sp>
            <p:nvSpPr>
              <p:cNvPr id="1884" name="Google Shape;1884;p47"/>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7"/>
            <p:cNvGrpSpPr/>
            <p:nvPr/>
          </p:nvGrpSpPr>
          <p:grpSpPr>
            <a:xfrm>
              <a:off x="8215673" y="4178313"/>
              <a:ext cx="1141869" cy="916509"/>
              <a:chOff x="7945225" y="4302000"/>
              <a:chExt cx="904666" cy="726121"/>
            </a:xfrm>
          </p:grpSpPr>
          <p:sp>
            <p:nvSpPr>
              <p:cNvPr id="1888" name="Google Shape;1888;p4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47"/>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47"/>
            <p:cNvGrpSpPr/>
            <p:nvPr/>
          </p:nvGrpSpPr>
          <p:grpSpPr>
            <a:xfrm>
              <a:off x="7774724" y="3187835"/>
              <a:ext cx="734664" cy="735137"/>
              <a:chOff x="959750" y="3039275"/>
              <a:chExt cx="582050" cy="582425"/>
            </a:xfrm>
          </p:grpSpPr>
          <p:sp>
            <p:nvSpPr>
              <p:cNvPr id="1893" name="Google Shape;1893;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47"/>
            <p:cNvGrpSpPr/>
            <p:nvPr/>
          </p:nvGrpSpPr>
          <p:grpSpPr>
            <a:xfrm>
              <a:off x="7625399" y="3691035"/>
              <a:ext cx="734664" cy="735137"/>
              <a:chOff x="959750" y="3039275"/>
              <a:chExt cx="582050" cy="582425"/>
            </a:xfrm>
          </p:grpSpPr>
          <p:sp>
            <p:nvSpPr>
              <p:cNvPr id="1901" name="Google Shape;1901;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47"/>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B2B3FF2-04E1-4973-8A4C-0DF862716186}"/>
              </a:ext>
            </a:extLst>
          </p:cNvPr>
          <p:cNvSpPr txBox="1"/>
          <p:nvPr/>
        </p:nvSpPr>
        <p:spPr>
          <a:xfrm>
            <a:off x="519113" y="229959"/>
            <a:ext cx="7657171" cy="769441"/>
          </a:xfrm>
          <a:prstGeom prst="rect">
            <a:avLst/>
          </a:prstGeom>
          <a:noFill/>
        </p:spPr>
        <p:txBody>
          <a:bodyPr wrap="square" rtlCol="0">
            <a:spAutoFit/>
          </a:bodyPr>
          <a:lstStyle/>
          <a:p>
            <a:r>
              <a:rPr lang="en-US" sz="3000" b="1" dirty="0">
                <a:solidFill>
                  <a:schemeClr val="bg2"/>
                </a:solidFill>
              </a:rPr>
              <a:t>Zigbee vs Other Wireless Technologies</a:t>
            </a:r>
          </a:p>
          <a:p>
            <a:endParaRPr lang="en-US" dirty="0"/>
          </a:p>
        </p:txBody>
      </p:sp>
      <p:sp>
        <p:nvSpPr>
          <p:cNvPr id="3" name="TextBox 2">
            <a:extLst>
              <a:ext uri="{FF2B5EF4-FFF2-40B4-BE49-F238E27FC236}">
                <a16:creationId xmlns:a16="http://schemas.microsoft.com/office/drawing/2014/main" id="{10770E21-72D0-443D-A4A2-6199BB16C1CB}"/>
              </a:ext>
            </a:extLst>
          </p:cNvPr>
          <p:cNvSpPr txBox="1"/>
          <p:nvPr/>
        </p:nvSpPr>
        <p:spPr>
          <a:xfrm>
            <a:off x="624468" y="1052556"/>
            <a:ext cx="7716429" cy="3108543"/>
          </a:xfrm>
          <a:prstGeom prst="rect">
            <a:avLst/>
          </a:prstGeom>
          <a:noFill/>
        </p:spPr>
        <p:txBody>
          <a:bodyPr wrap="square" rtlCol="0">
            <a:spAutoFit/>
          </a:bodyPr>
          <a:lstStyle/>
          <a:p>
            <a:pPr>
              <a:buFont typeface="Arial" panose="020B0604020202020204" pitchFamily="34" charset="0"/>
              <a:buChar char="•"/>
            </a:pPr>
            <a:r>
              <a:rPr lang="en-US" b="1" dirty="0"/>
              <a:t>Zigbee vs Wi-Fi</a:t>
            </a:r>
            <a:r>
              <a:rPr lang="en-US" dirty="0"/>
              <a:t>:</a:t>
            </a:r>
          </a:p>
          <a:p>
            <a:pPr marL="742950" lvl="1" indent="-285750">
              <a:buFont typeface="Arial" panose="020B0604020202020204" pitchFamily="34" charset="0"/>
              <a:buChar char="•"/>
            </a:pPr>
            <a:r>
              <a:rPr lang="en-US" dirty="0"/>
              <a:t>Wi-Fi offers higher throughput but consumes significantly more power. Zigbee is ideal for low-bandwidth, battery-powered devices, while Wi-Fi is better for high-bandwidth applications.</a:t>
            </a:r>
          </a:p>
          <a:p>
            <a:pPr>
              <a:buFont typeface="Arial" panose="020B0604020202020204" pitchFamily="34" charset="0"/>
              <a:buChar char="•"/>
            </a:pPr>
            <a:r>
              <a:rPr lang="en-US" b="1" dirty="0"/>
              <a:t>Zigbee vs Bluetooth</a:t>
            </a:r>
            <a:r>
              <a:rPr lang="en-US" dirty="0"/>
              <a:t>:</a:t>
            </a:r>
          </a:p>
          <a:p>
            <a:pPr marL="742950" lvl="1" indent="-285750">
              <a:buFont typeface="Arial" panose="020B0604020202020204" pitchFamily="34" charset="0"/>
              <a:buChar char="•"/>
            </a:pPr>
            <a:r>
              <a:rPr lang="en-US" dirty="0"/>
              <a:t>Bluetooth is suited for short-range, fast connections like audio streaming, whereas Zigbee excels in smart home and industrial automation scenarios with longer-range, energy-efficient communication.</a:t>
            </a:r>
          </a:p>
          <a:p>
            <a:pPr>
              <a:buFont typeface="Arial" panose="020B0604020202020204" pitchFamily="34" charset="0"/>
              <a:buChar char="•"/>
            </a:pPr>
            <a:r>
              <a:rPr lang="en-US" b="1" dirty="0"/>
              <a:t>Zigbee vs </a:t>
            </a:r>
            <a:r>
              <a:rPr lang="en-US" b="1" dirty="0" err="1"/>
              <a:t>LoRaWAN</a:t>
            </a:r>
            <a:r>
              <a:rPr lang="en-US" dirty="0"/>
              <a:t>:</a:t>
            </a:r>
          </a:p>
          <a:p>
            <a:pPr marL="742950" lvl="1" indent="-285750">
              <a:buFont typeface="Arial" panose="020B0604020202020204" pitchFamily="34" charset="0"/>
              <a:buChar char="•"/>
            </a:pPr>
            <a:r>
              <a:rPr lang="en-US" dirty="0" err="1"/>
              <a:t>LoRaWAN</a:t>
            </a:r>
            <a:r>
              <a:rPr lang="en-US" dirty="0"/>
              <a:t> is designed for long-range, low-power wide-area networks, making it better for rural or city-wide IoT applications. Zigbee is more appropriate for localized, home or industrial networks.</a:t>
            </a:r>
          </a:p>
          <a:p>
            <a:pPr marL="457200" lvl="1"/>
            <a:endParaRPr lang="en-US" dirty="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9" name="Google Shape;1859;p47"/>
          <p:cNvGrpSpPr/>
          <p:nvPr/>
        </p:nvGrpSpPr>
        <p:grpSpPr>
          <a:xfrm>
            <a:off x="5879900" y="-775439"/>
            <a:ext cx="5128253" cy="6694378"/>
            <a:chOff x="6222800" y="-628478"/>
            <a:chExt cx="5128253" cy="6694378"/>
          </a:xfrm>
        </p:grpSpPr>
        <p:pic>
          <p:nvPicPr>
            <p:cNvPr id="1860" name="Google Shape;1860;p47"/>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47"/>
            <p:cNvGrpSpPr/>
            <p:nvPr/>
          </p:nvGrpSpPr>
          <p:grpSpPr>
            <a:xfrm>
              <a:off x="6794737" y="4179460"/>
              <a:ext cx="734664" cy="735137"/>
              <a:chOff x="959750" y="3039275"/>
              <a:chExt cx="582050" cy="582425"/>
            </a:xfrm>
          </p:grpSpPr>
          <p:sp>
            <p:nvSpPr>
              <p:cNvPr id="1866" name="Google Shape;1866;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47"/>
            <p:cNvGrpSpPr/>
            <p:nvPr/>
          </p:nvGrpSpPr>
          <p:grpSpPr>
            <a:xfrm>
              <a:off x="8128313" y="1310040"/>
              <a:ext cx="169158" cy="169158"/>
              <a:chOff x="8356813" y="1074288"/>
              <a:chExt cx="351900" cy="351900"/>
            </a:xfrm>
          </p:grpSpPr>
          <p:sp>
            <p:nvSpPr>
              <p:cNvPr id="1874" name="Google Shape;1874;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47"/>
            <p:cNvGrpSpPr/>
            <p:nvPr/>
          </p:nvGrpSpPr>
          <p:grpSpPr>
            <a:xfrm>
              <a:off x="7360240" y="2075006"/>
              <a:ext cx="169158" cy="169158"/>
              <a:chOff x="8356813" y="1074288"/>
              <a:chExt cx="351900" cy="351900"/>
            </a:xfrm>
          </p:grpSpPr>
          <p:sp>
            <p:nvSpPr>
              <p:cNvPr id="1877" name="Google Shape;1877;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47"/>
            <p:cNvGrpSpPr/>
            <p:nvPr/>
          </p:nvGrpSpPr>
          <p:grpSpPr>
            <a:xfrm>
              <a:off x="8233587" y="3028150"/>
              <a:ext cx="169158" cy="169158"/>
              <a:chOff x="8356813" y="1074288"/>
              <a:chExt cx="351900" cy="351900"/>
            </a:xfrm>
          </p:grpSpPr>
          <p:sp>
            <p:nvSpPr>
              <p:cNvPr id="1880" name="Google Shape;1880;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47"/>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47"/>
            <p:cNvGrpSpPr/>
            <p:nvPr/>
          </p:nvGrpSpPr>
          <p:grpSpPr>
            <a:xfrm>
              <a:off x="8782808" y="2723340"/>
              <a:ext cx="883449" cy="2083923"/>
              <a:chOff x="8337812" y="3492483"/>
              <a:chExt cx="699928" cy="1651024"/>
            </a:xfrm>
          </p:grpSpPr>
          <p:sp>
            <p:nvSpPr>
              <p:cNvPr id="1884" name="Google Shape;1884;p47"/>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7"/>
            <p:cNvGrpSpPr/>
            <p:nvPr/>
          </p:nvGrpSpPr>
          <p:grpSpPr>
            <a:xfrm>
              <a:off x="8215673" y="4178313"/>
              <a:ext cx="1141869" cy="916509"/>
              <a:chOff x="7945225" y="4302000"/>
              <a:chExt cx="904666" cy="726121"/>
            </a:xfrm>
          </p:grpSpPr>
          <p:sp>
            <p:nvSpPr>
              <p:cNvPr id="1888" name="Google Shape;1888;p4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47"/>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47"/>
            <p:cNvGrpSpPr/>
            <p:nvPr/>
          </p:nvGrpSpPr>
          <p:grpSpPr>
            <a:xfrm>
              <a:off x="7774724" y="3187835"/>
              <a:ext cx="734664" cy="735137"/>
              <a:chOff x="959750" y="3039275"/>
              <a:chExt cx="582050" cy="582425"/>
            </a:xfrm>
          </p:grpSpPr>
          <p:sp>
            <p:nvSpPr>
              <p:cNvPr id="1893" name="Google Shape;1893;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47"/>
            <p:cNvGrpSpPr/>
            <p:nvPr/>
          </p:nvGrpSpPr>
          <p:grpSpPr>
            <a:xfrm>
              <a:off x="7625399" y="3691035"/>
              <a:ext cx="734664" cy="735137"/>
              <a:chOff x="959750" y="3039275"/>
              <a:chExt cx="582050" cy="582425"/>
            </a:xfrm>
          </p:grpSpPr>
          <p:sp>
            <p:nvSpPr>
              <p:cNvPr id="1901" name="Google Shape;1901;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47"/>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6">
            <a:extLst>
              <a:ext uri="{FF2B5EF4-FFF2-40B4-BE49-F238E27FC236}">
                <a16:creationId xmlns:a16="http://schemas.microsoft.com/office/drawing/2014/main" id="{3577C61B-00B6-4612-B1D6-1FF1B027412B}"/>
              </a:ext>
            </a:extLst>
          </p:cNvPr>
          <p:cNvGraphicFramePr>
            <a:graphicFrameLocks noGrp="1"/>
          </p:cNvGraphicFramePr>
          <p:nvPr/>
        </p:nvGraphicFramePr>
        <p:xfrm>
          <a:off x="282498" y="858056"/>
          <a:ext cx="7955124" cy="3974140"/>
        </p:xfrm>
        <a:graphic>
          <a:graphicData uri="http://schemas.openxmlformats.org/drawingml/2006/table">
            <a:tbl>
              <a:tblPr firstRow="1" bandRow="1">
                <a:tableStyleId>{284E427A-3D55-4303-BF80-6455036E1DE7}</a:tableStyleId>
              </a:tblPr>
              <a:tblGrid>
                <a:gridCol w="1331164">
                  <a:extLst>
                    <a:ext uri="{9D8B030D-6E8A-4147-A177-3AD203B41FA5}">
                      <a16:colId xmlns:a16="http://schemas.microsoft.com/office/drawing/2014/main" val="3157775669"/>
                    </a:ext>
                  </a:extLst>
                </a:gridCol>
                <a:gridCol w="1324792">
                  <a:extLst>
                    <a:ext uri="{9D8B030D-6E8A-4147-A177-3AD203B41FA5}">
                      <a16:colId xmlns:a16="http://schemas.microsoft.com/office/drawing/2014/main" val="591260675"/>
                    </a:ext>
                  </a:extLst>
                </a:gridCol>
                <a:gridCol w="1324792">
                  <a:extLst>
                    <a:ext uri="{9D8B030D-6E8A-4147-A177-3AD203B41FA5}">
                      <a16:colId xmlns:a16="http://schemas.microsoft.com/office/drawing/2014/main" val="3786810851"/>
                    </a:ext>
                  </a:extLst>
                </a:gridCol>
                <a:gridCol w="1324792">
                  <a:extLst>
                    <a:ext uri="{9D8B030D-6E8A-4147-A177-3AD203B41FA5}">
                      <a16:colId xmlns:a16="http://schemas.microsoft.com/office/drawing/2014/main" val="2249544437"/>
                    </a:ext>
                  </a:extLst>
                </a:gridCol>
                <a:gridCol w="1324792">
                  <a:extLst>
                    <a:ext uri="{9D8B030D-6E8A-4147-A177-3AD203B41FA5}">
                      <a16:colId xmlns:a16="http://schemas.microsoft.com/office/drawing/2014/main" val="3135313556"/>
                    </a:ext>
                  </a:extLst>
                </a:gridCol>
                <a:gridCol w="1324792">
                  <a:extLst>
                    <a:ext uri="{9D8B030D-6E8A-4147-A177-3AD203B41FA5}">
                      <a16:colId xmlns:a16="http://schemas.microsoft.com/office/drawing/2014/main" val="1963467434"/>
                    </a:ext>
                  </a:extLst>
                </a:gridCol>
              </a:tblGrid>
              <a:tr h="584904">
                <a:tc>
                  <a:txBody>
                    <a:bodyPr/>
                    <a:lstStyle/>
                    <a:p>
                      <a:r>
                        <a:rPr lang="en-US" b="1" dirty="0">
                          <a:solidFill>
                            <a:schemeClr val="bg2"/>
                          </a:solidFill>
                        </a:rPr>
                        <a:t>Feature</a:t>
                      </a:r>
                    </a:p>
                  </a:txBody>
                  <a:tcPr anchor="ctr"/>
                </a:tc>
                <a:tc>
                  <a:txBody>
                    <a:bodyPr/>
                    <a:lstStyle/>
                    <a:p>
                      <a:r>
                        <a:rPr lang="en-US" dirty="0">
                          <a:solidFill>
                            <a:schemeClr val="bg2"/>
                          </a:solidFill>
                        </a:rPr>
                        <a:t>Zigbee</a:t>
                      </a:r>
                    </a:p>
                  </a:txBody>
                  <a:tcPr anchor="ctr"/>
                </a:tc>
                <a:tc>
                  <a:txBody>
                    <a:bodyPr/>
                    <a:lstStyle/>
                    <a:p>
                      <a:r>
                        <a:rPr lang="en-US" b="1" dirty="0">
                          <a:solidFill>
                            <a:schemeClr val="bg2"/>
                          </a:solidFill>
                        </a:rPr>
                        <a:t>Wi-Fi</a:t>
                      </a:r>
                    </a:p>
                  </a:txBody>
                  <a:tcPr anchor="ctr"/>
                </a:tc>
                <a:tc>
                  <a:txBody>
                    <a:bodyPr/>
                    <a:lstStyle/>
                    <a:p>
                      <a:r>
                        <a:rPr lang="en-US" b="1" dirty="0">
                          <a:solidFill>
                            <a:schemeClr val="bg2"/>
                          </a:solidFill>
                        </a:rPr>
                        <a:t>Bluetooth</a:t>
                      </a:r>
                    </a:p>
                  </a:txBody>
                  <a:tcPr anchor="ctr"/>
                </a:tc>
                <a:tc>
                  <a:txBody>
                    <a:bodyPr/>
                    <a:lstStyle/>
                    <a:p>
                      <a:r>
                        <a:rPr lang="en-US" dirty="0" err="1">
                          <a:solidFill>
                            <a:schemeClr val="bg2"/>
                          </a:solidFill>
                        </a:rPr>
                        <a:t>LoRaWAN</a:t>
                      </a:r>
                      <a:endParaRPr lang="en-US" dirty="0">
                        <a:solidFill>
                          <a:schemeClr val="bg2"/>
                        </a:solidFill>
                      </a:endParaRPr>
                    </a:p>
                  </a:txBody>
                  <a:tcPr anchor="ctr"/>
                </a:tc>
                <a:tc>
                  <a:txBody>
                    <a:bodyPr/>
                    <a:lstStyle/>
                    <a:p>
                      <a:r>
                        <a:rPr lang="en-US" dirty="0">
                          <a:solidFill>
                            <a:schemeClr val="bg2"/>
                          </a:solidFill>
                        </a:rPr>
                        <a:t>Z-Wave</a:t>
                      </a:r>
                    </a:p>
                  </a:txBody>
                  <a:tcPr anchor="ctr"/>
                </a:tc>
                <a:extLst>
                  <a:ext uri="{0D108BD9-81ED-4DB2-BD59-A6C34878D82A}">
                    <a16:rowId xmlns:a16="http://schemas.microsoft.com/office/drawing/2014/main" val="221022421"/>
                  </a:ext>
                </a:extLst>
              </a:tr>
              <a:tr h="584904">
                <a:tc>
                  <a:txBody>
                    <a:bodyPr/>
                    <a:lstStyle/>
                    <a:p>
                      <a:r>
                        <a:rPr lang="en-US" b="1"/>
                        <a:t>Power</a:t>
                      </a:r>
                      <a:endParaRPr lang="en-US"/>
                    </a:p>
                  </a:txBody>
                  <a:tcPr anchor="ctr"/>
                </a:tc>
                <a:tc>
                  <a:txBody>
                    <a:bodyPr/>
                    <a:lstStyle/>
                    <a:p>
                      <a:r>
                        <a:rPr lang="en-US"/>
                        <a:t>Low</a:t>
                      </a:r>
                    </a:p>
                  </a:txBody>
                  <a:tcPr anchor="ctr"/>
                </a:tc>
                <a:tc>
                  <a:txBody>
                    <a:bodyPr/>
                    <a:lstStyle/>
                    <a:p>
                      <a:r>
                        <a:rPr lang="en-US"/>
                        <a:t>High</a:t>
                      </a:r>
                    </a:p>
                  </a:txBody>
                  <a:tcPr anchor="ctr"/>
                </a:tc>
                <a:tc>
                  <a:txBody>
                    <a:bodyPr/>
                    <a:lstStyle/>
                    <a:p>
                      <a:r>
                        <a:rPr lang="en-US"/>
                        <a:t>Moderate</a:t>
                      </a:r>
                    </a:p>
                  </a:txBody>
                  <a:tcPr anchor="ctr"/>
                </a:tc>
                <a:tc>
                  <a:txBody>
                    <a:bodyPr/>
                    <a:lstStyle/>
                    <a:p>
                      <a:r>
                        <a:rPr lang="en-US"/>
                        <a:t>Very Low</a:t>
                      </a:r>
                    </a:p>
                  </a:txBody>
                  <a:tcPr anchor="ctr"/>
                </a:tc>
                <a:tc>
                  <a:txBody>
                    <a:bodyPr/>
                    <a:lstStyle/>
                    <a:p>
                      <a:r>
                        <a:rPr lang="en-US"/>
                        <a:t>Low</a:t>
                      </a:r>
                    </a:p>
                  </a:txBody>
                  <a:tcPr anchor="ctr"/>
                </a:tc>
                <a:extLst>
                  <a:ext uri="{0D108BD9-81ED-4DB2-BD59-A6C34878D82A}">
                    <a16:rowId xmlns:a16="http://schemas.microsoft.com/office/drawing/2014/main" val="3014760414"/>
                  </a:ext>
                </a:extLst>
              </a:tr>
              <a:tr h="817262">
                <a:tc>
                  <a:txBody>
                    <a:bodyPr/>
                    <a:lstStyle/>
                    <a:p>
                      <a:r>
                        <a:rPr lang="en-US" b="1"/>
                        <a:t>Range</a:t>
                      </a:r>
                      <a:endParaRPr lang="en-US"/>
                    </a:p>
                  </a:txBody>
                  <a:tcPr anchor="ctr"/>
                </a:tc>
                <a:tc>
                  <a:txBody>
                    <a:bodyPr/>
                    <a:lstStyle/>
                    <a:p>
                      <a:r>
                        <a:rPr lang="en-US"/>
                        <a:t>10-100m</a:t>
                      </a:r>
                    </a:p>
                  </a:txBody>
                  <a:tcPr anchor="ctr"/>
                </a:tc>
                <a:tc>
                  <a:txBody>
                    <a:bodyPr/>
                    <a:lstStyle/>
                    <a:p>
                      <a:r>
                        <a:rPr lang="en-US"/>
                        <a:t>~50m indoors</a:t>
                      </a:r>
                    </a:p>
                  </a:txBody>
                  <a:tcPr anchor="ctr"/>
                </a:tc>
                <a:tc>
                  <a:txBody>
                    <a:bodyPr/>
                    <a:lstStyle/>
                    <a:p>
                      <a:r>
                        <a:rPr lang="en-US" dirty="0"/>
                        <a:t>10m</a:t>
                      </a:r>
                    </a:p>
                  </a:txBody>
                  <a:tcPr anchor="ctr"/>
                </a:tc>
                <a:tc>
                  <a:txBody>
                    <a:bodyPr/>
                    <a:lstStyle/>
                    <a:p>
                      <a:r>
                        <a:rPr lang="en-US"/>
                        <a:t>10+ km</a:t>
                      </a:r>
                    </a:p>
                  </a:txBody>
                  <a:tcPr anchor="ctr"/>
                </a:tc>
                <a:tc>
                  <a:txBody>
                    <a:bodyPr/>
                    <a:lstStyle/>
                    <a:p>
                      <a:r>
                        <a:rPr lang="en-US"/>
                        <a:t>~30-50m</a:t>
                      </a:r>
                    </a:p>
                  </a:txBody>
                  <a:tcPr anchor="ctr"/>
                </a:tc>
                <a:extLst>
                  <a:ext uri="{0D108BD9-81ED-4DB2-BD59-A6C34878D82A}">
                    <a16:rowId xmlns:a16="http://schemas.microsoft.com/office/drawing/2014/main" val="2148024739"/>
                  </a:ext>
                </a:extLst>
              </a:tr>
              <a:tr h="584904">
                <a:tc>
                  <a:txBody>
                    <a:bodyPr/>
                    <a:lstStyle/>
                    <a:p>
                      <a:r>
                        <a:rPr lang="en-US" b="1"/>
                        <a:t>Data Rate</a:t>
                      </a:r>
                      <a:endParaRPr lang="en-US"/>
                    </a:p>
                  </a:txBody>
                  <a:tcPr anchor="ctr"/>
                </a:tc>
                <a:tc>
                  <a:txBody>
                    <a:bodyPr/>
                    <a:lstStyle/>
                    <a:p>
                      <a:r>
                        <a:rPr lang="en-US"/>
                        <a:t>~250 Kbps</a:t>
                      </a:r>
                    </a:p>
                  </a:txBody>
                  <a:tcPr anchor="ctr"/>
                </a:tc>
                <a:tc>
                  <a:txBody>
                    <a:bodyPr/>
                    <a:lstStyle/>
                    <a:p>
                      <a:r>
                        <a:rPr lang="en-US"/>
                        <a:t>11-54 Mbps</a:t>
                      </a:r>
                    </a:p>
                  </a:txBody>
                  <a:tcPr anchor="ctr"/>
                </a:tc>
                <a:tc>
                  <a:txBody>
                    <a:bodyPr/>
                    <a:lstStyle/>
                    <a:p>
                      <a:r>
                        <a:rPr lang="en-US"/>
                        <a:t>1-3 Mbps</a:t>
                      </a:r>
                    </a:p>
                  </a:txBody>
                  <a:tcPr anchor="ctr"/>
                </a:tc>
                <a:tc>
                  <a:txBody>
                    <a:bodyPr/>
                    <a:lstStyle/>
                    <a:p>
                      <a:r>
                        <a:rPr lang="en-US"/>
                        <a:t>0.3-50 Kbps</a:t>
                      </a:r>
                    </a:p>
                  </a:txBody>
                  <a:tcPr anchor="ctr"/>
                </a:tc>
                <a:tc>
                  <a:txBody>
                    <a:bodyPr/>
                    <a:lstStyle/>
                    <a:p>
                      <a:r>
                        <a:rPr lang="en-US"/>
                        <a:t>100 Kbps</a:t>
                      </a:r>
                    </a:p>
                  </a:txBody>
                  <a:tcPr anchor="ctr"/>
                </a:tc>
                <a:extLst>
                  <a:ext uri="{0D108BD9-81ED-4DB2-BD59-A6C34878D82A}">
                    <a16:rowId xmlns:a16="http://schemas.microsoft.com/office/drawing/2014/main" val="2374629037"/>
                  </a:ext>
                </a:extLst>
              </a:tr>
              <a:tr h="817262">
                <a:tc>
                  <a:txBody>
                    <a:bodyPr/>
                    <a:lstStyle/>
                    <a:p>
                      <a:r>
                        <a:rPr lang="en-US" b="1"/>
                        <a:t>Topology</a:t>
                      </a:r>
                      <a:endParaRPr lang="en-US"/>
                    </a:p>
                  </a:txBody>
                  <a:tcPr anchor="ctr"/>
                </a:tc>
                <a:tc>
                  <a:txBody>
                    <a:bodyPr/>
                    <a:lstStyle/>
                    <a:p>
                      <a:r>
                        <a:rPr lang="en-US"/>
                        <a:t>Mesh</a:t>
                      </a:r>
                    </a:p>
                  </a:txBody>
                  <a:tcPr anchor="ctr"/>
                </a:tc>
                <a:tc>
                  <a:txBody>
                    <a:bodyPr/>
                    <a:lstStyle/>
                    <a:p>
                      <a:r>
                        <a:rPr lang="en-US" dirty="0"/>
                        <a:t>Point-to-Point</a:t>
                      </a:r>
                    </a:p>
                  </a:txBody>
                  <a:tcPr anchor="ctr"/>
                </a:tc>
                <a:tc>
                  <a:txBody>
                    <a:bodyPr/>
                    <a:lstStyle/>
                    <a:p>
                      <a:r>
                        <a:rPr lang="en-US"/>
                        <a:t>Point-to-Point</a:t>
                      </a:r>
                    </a:p>
                  </a:txBody>
                  <a:tcPr anchor="ctr"/>
                </a:tc>
                <a:tc>
                  <a:txBody>
                    <a:bodyPr/>
                    <a:lstStyle/>
                    <a:p>
                      <a:r>
                        <a:rPr lang="en-US"/>
                        <a:t>Star</a:t>
                      </a:r>
                    </a:p>
                  </a:txBody>
                  <a:tcPr anchor="ctr"/>
                </a:tc>
                <a:tc>
                  <a:txBody>
                    <a:bodyPr/>
                    <a:lstStyle/>
                    <a:p>
                      <a:r>
                        <a:rPr lang="en-US"/>
                        <a:t>Mesh</a:t>
                      </a:r>
                    </a:p>
                  </a:txBody>
                  <a:tcPr anchor="ctr"/>
                </a:tc>
                <a:extLst>
                  <a:ext uri="{0D108BD9-81ED-4DB2-BD59-A6C34878D82A}">
                    <a16:rowId xmlns:a16="http://schemas.microsoft.com/office/drawing/2014/main" val="4057877469"/>
                  </a:ext>
                </a:extLst>
              </a:tr>
              <a:tr h="584904">
                <a:tc>
                  <a:txBody>
                    <a:bodyPr/>
                    <a:lstStyle/>
                    <a:p>
                      <a:r>
                        <a:rPr lang="en-US" b="1"/>
                        <a:t>Cost</a:t>
                      </a:r>
                      <a:endParaRPr lang="en-US"/>
                    </a:p>
                  </a:txBody>
                  <a:tcPr anchor="ctr"/>
                </a:tc>
                <a:tc>
                  <a:txBody>
                    <a:bodyPr/>
                    <a:lstStyle/>
                    <a:p>
                      <a:r>
                        <a:rPr lang="en-US"/>
                        <a:t>Low</a:t>
                      </a:r>
                    </a:p>
                  </a:txBody>
                  <a:tcPr anchor="ctr"/>
                </a:tc>
                <a:tc>
                  <a:txBody>
                    <a:bodyPr/>
                    <a:lstStyle/>
                    <a:p>
                      <a:r>
                        <a:rPr lang="en-US" dirty="0"/>
                        <a:t>High</a:t>
                      </a:r>
                    </a:p>
                  </a:txBody>
                  <a:tcPr anchor="ctr"/>
                </a:tc>
                <a:tc>
                  <a:txBody>
                    <a:bodyPr/>
                    <a:lstStyle/>
                    <a:p>
                      <a:r>
                        <a:rPr lang="en-US"/>
                        <a:t>Low</a:t>
                      </a:r>
                    </a:p>
                  </a:txBody>
                  <a:tcPr anchor="ctr"/>
                </a:tc>
                <a:tc>
                  <a:txBody>
                    <a:bodyPr/>
                    <a:lstStyle/>
                    <a:p>
                      <a:r>
                        <a:rPr lang="en-US"/>
                        <a:t>Low</a:t>
                      </a:r>
                    </a:p>
                  </a:txBody>
                  <a:tcPr anchor="ctr"/>
                </a:tc>
                <a:tc>
                  <a:txBody>
                    <a:bodyPr/>
                    <a:lstStyle/>
                    <a:p>
                      <a:r>
                        <a:rPr lang="en-US" dirty="0"/>
                        <a:t>Moderate</a:t>
                      </a:r>
                    </a:p>
                  </a:txBody>
                  <a:tcPr anchor="ctr"/>
                </a:tc>
                <a:extLst>
                  <a:ext uri="{0D108BD9-81ED-4DB2-BD59-A6C34878D82A}">
                    <a16:rowId xmlns:a16="http://schemas.microsoft.com/office/drawing/2014/main" val="2875911446"/>
                  </a:ext>
                </a:extLst>
              </a:tr>
            </a:tbl>
          </a:graphicData>
        </a:graphic>
      </p:graphicFrame>
      <p:sp>
        <p:nvSpPr>
          <p:cNvPr id="7" name="TextBox 6">
            <a:extLst>
              <a:ext uri="{FF2B5EF4-FFF2-40B4-BE49-F238E27FC236}">
                <a16:creationId xmlns:a16="http://schemas.microsoft.com/office/drawing/2014/main" id="{A91D0ADD-F9C2-472A-8C8C-081A05583B7B}"/>
              </a:ext>
            </a:extLst>
          </p:cNvPr>
          <p:cNvSpPr txBox="1"/>
          <p:nvPr/>
        </p:nvSpPr>
        <p:spPr>
          <a:xfrm>
            <a:off x="125132" y="164235"/>
            <a:ext cx="8039904" cy="553998"/>
          </a:xfrm>
          <a:prstGeom prst="rect">
            <a:avLst/>
          </a:prstGeom>
          <a:noFill/>
        </p:spPr>
        <p:txBody>
          <a:bodyPr wrap="square" rtlCol="0">
            <a:spAutoFit/>
          </a:bodyPr>
          <a:lstStyle/>
          <a:p>
            <a:r>
              <a:rPr lang="en-US" sz="3000" b="1" dirty="0">
                <a:solidFill>
                  <a:schemeClr val="bg2"/>
                </a:solidFill>
              </a:rPr>
              <a:t>Zigbee vs Other Wireless Technologies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9" name="Google Shape;1859;p47"/>
          <p:cNvGrpSpPr/>
          <p:nvPr/>
        </p:nvGrpSpPr>
        <p:grpSpPr>
          <a:xfrm>
            <a:off x="8730052" y="47071"/>
            <a:ext cx="2790544" cy="6290267"/>
            <a:chOff x="6222800" y="-628478"/>
            <a:chExt cx="5128253" cy="6694378"/>
          </a:xfrm>
        </p:grpSpPr>
        <p:pic>
          <p:nvPicPr>
            <p:cNvPr id="1860" name="Google Shape;1860;p47"/>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47"/>
            <p:cNvGrpSpPr/>
            <p:nvPr/>
          </p:nvGrpSpPr>
          <p:grpSpPr>
            <a:xfrm>
              <a:off x="6794737" y="4179460"/>
              <a:ext cx="734664" cy="735137"/>
              <a:chOff x="959750" y="3039275"/>
              <a:chExt cx="582050" cy="582425"/>
            </a:xfrm>
          </p:grpSpPr>
          <p:sp>
            <p:nvSpPr>
              <p:cNvPr id="1866" name="Google Shape;1866;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47"/>
            <p:cNvGrpSpPr/>
            <p:nvPr/>
          </p:nvGrpSpPr>
          <p:grpSpPr>
            <a:xfrm>
              <a:off x="8128313" y="1310040"/>
              <a:ext cx="169158" cy="169158"/>
              <a:chOff x="8356813" y="1074288"/>
              <a:chExt cx="351900" cy="351900"/>
            </a:xfrm>
          </p:grpSpPr>
          <p:sp>
            <p:nvSpPr>
              <p:cNvPr id="1874" name="Google Shape;1874;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47"/>
            <p:cNvGrpSpPr/>
            <p:nvPr/>
          </p:nvGrpSpPr>
          <p:grpSpPr>
            <a:xfrm>
              <a:off x="7360240" y="2075006"/>
              <a:ext cx="169158" cy="169158"/>
              <a:chOff x="8356813" y="1074288"/>
              <a:chExt cx="351900" cy="351900"/>
            </a:xfrm>
          </p:grpSpPr>
          <p:sp>
            <p:nvSpPr>
              <p:cNvPr id="1877" name="Google Shape;1877;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47"/>
            <p:cNvGrpSpPr/>
            <p:nvPr/>
          </p:nvGrpSpPr>
          <p:grpSpPr>
            <a:xfrm>
              <a:off x="8233587" y="3028150"/>
              <a:ext cx="169158" cy="169158"/>
              <a:chOff x="8356813" y="1074288"/>
              <a:chExt cx="351900" cy="351900"/>
            </a:xfrm>
          </p:grpSpPr>
          <p:sp>
            <p:nvSpPr>
              <p:cNvPr id="1880" name="Google Shape;1880;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47"/>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47"/>
            <p:cNvGrpSpPr/>
            <p:nvPr/>
          </p:nvGrpSpPr>
          <p:grpSpPr>
            <a:xfrm>
              <a:off x="8782808" y="2723340"/>
              <a:ext cx="883449" cy="2083923"/>
              <a:chOff x="8337812" y="3492483"/>
              <a:chExt cx="699928" cy="1651024"/>
            </a:xfrm>
          </p:grpSpPr>
          <p:sp>
            <p:nvSpPr>
              <p:cNvPr id="1884" name="Google Shape;1884;p47"/>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7"/>
            <p:cNvGrpSpPr/>
            <p:nvPr/>
          </p:nvGrpSpPr>
          <p:grpSpPr>
            <a:xfrm>
              <a:off x="8215673" y="4178313"/>
              <a:ext cx="1141869" cy="916509"/>
              <a:chOff x="7945225" y="4302000"/>
              <a:chExt cx="904666" cy="726121"/>
            </a:xfrm>
          </p:grpSpPr>
          <p:sp>
            <p:nvSpPr>
              <p:cNvPr id="1888" name="Google Shape;1888;p4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47"/>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47"/>
            <p:cNvGrpSpPr/>
            <p:nvPr/>
          </p:nvGrpSpPr>
          <p:grpSpPr>
            <a:xfrm>
              <a:off x="7774724" y="3187835"/>
              <a:ext cx="734664" cy="735137"/>
              <a:chOff x="959750" y="3039275"/>
              <a:chExt cx="582050" cy="582425"/>
            </a:xfrm>
          </p:grpSpPr>
          <p:sp>
            <p:nvSpPr>
              <p:cNvPr id="1893" name="Google Shape;1893;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47"/>
            <p:cNvGrpSpPr/>
            <p:nvPr/>
          </p:nvGrpSpPr>
          <p:grpSpPr>
            <a:xfrm>
              <a:off x="7625399" y="3691035"/>
              <a:ext cx="734664" cy="735137"/>
              <a:chOff x="959750" y="3039275"/>
              <a:chExt cx="582050" cy="582425"/>
            </a:xfrm>
          </p:grpSpPr>
          <p:sp>
            <p:nvSpPr>
              <p:cNvPr id="1901" name="Google Shape;1901;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47"/>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7979580-B1F8-454D-8B0A-2D4199F93934}"/>
              </a:ext>
            </a:extLst>
          </p:cNvPr>
          <p:cNvSpPr txBox="1"/>
          <p:nvPr/>
        </p:nvSpPr>
        <p:spPr>
          <a:xfrm>
            <a:off x="141249" y="312234"/>
            <a:ext cx="6562555" cy="1015663"/>
          </a:xfrm>
          <a:prstGeom prst="rect">
            <a:avLst/>
          </a:prstGeom>
          <a:noFill/>
        </p:spPr>
        <p:txBody>
          <a:bodyPr wrap="square" rtlCol="0">
            <a:spAutoFit/>
          </a:bodyPr>
          <a:lstStyle/>
          <a:p>
            <a:r>
              <a:rPr lang="en-US" sz="3000" b="1" dirty="0">
                <a:solidFill>
                  <a:schemeClr val="bg2"/>
                </a:solidFill>
              </a:rPr>
              <a:t>Security and Privacy in Zigbee Smart Energy</a:t>
            </a:r>
          </a:p>
        </p:txBody>
      </p:sp>
      <p:sp>
        <p:nvSpPr>
          <p:cNvPr id="3" name="TextBox 2">
            <a:extLst>
              <a:ext uri="{FF2B5EF4-FFF2-40B4-BE49-F238E27FC236}">
                <a16:creationId xmlns:a16="http://schemas.microsoft.com/office/drawing/2014/main" id="{89737475-886F-44B9-A818-439B15FCCEE5}"/>
              </a:ext>
            </a:extLst>
          </p:cNvPr>
          <p:cNvSpPr txBox="1"/>
          <p:nvPr/>
        </p:nvSpPr>
        <p:spPr>
          <a:xfrm>
            <a:off x="327102" y="1397620"/>
            <a:ext cx="6578352" cy="307777"/>
          </a:xfrm>
          <a:prstGeom prst="rect">
            <a:avLst/>
          </a:prstGeom>
          <a:noFill/>
        </p:spPr>
        <p:txBody>
          <a:bodyPr wrap="square" rtlCol="0">
            <a:spAutoFit/>
          </a:bodyPr>
          <a:lstStyle/>
          <a:p>
            <a:endParaRPr lang="en-US" dirty="0"/>
          </a:p>
        </p:txBody>
      </p:sp>
      <p:sp>
        <p:nvSpPr>
          <p:cNvPr id="8" name="Rectangle 5">
            <a:extLst>
              <a:ext uri="{FF2B5EF4-FFF2-40B4-BE49-F238E27FC236}">
                <a16:creationId xmlns:a16="http://schemas.microsoft.com/office/drawing/2014/main" id="{E9FE6C6E-26DD-4FF8-9863-B8C4A7F33E29}"/>
              </a:ext>
            </a:extLst>
          </p:cNvPr>
          <p:cNvSpPr>
            <a:spLocks noChangeArrowheads="1"/>
          </p:cNvSpPr>
          <p:nvPr/>
        </p:nvSpPr>
        <p:spPr bwMode="auto">
          <a:xfrm>
            <a:off x="165604" y="1271832"/>
            <a:ext cx="489045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Security Protocols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Zigbee employs </a:t>
            </a:r>
            <a:r>
              <a:rPr kumimoji="0" lang="en-US" altLang="en-US" b="1" i="0" u="none" strike="noStrike" cap="none" normalizeH="0" baseline="0" dirty="0">
                <a:ln>
                  <a:noFill/>
                </a:ln>
                <a:solidFill>
                  <a:schemeClr val="tx1"/>
                </a:solidFill>
                <a:effectLst/>
                <a:latin typeface="Arial" panose="020B0604020202020204" pitchFamily="34" charset="0"/>
              </a:rPr>
              <a:t>128-bit AES encryption</a:t>
            </a:r>
            <a:r>
              <a:rPr kumimoji="0" lang="en-US" altLang="en-US" b="0" i="0" u="none" strike="noStrike" cap="none" normalizeH="0" baseline="0" dirty="0">
                <a:ln>
                  <a:noFill/>
                </a:ln>
                <a:solidFill>
                  <a:schemeClr val="tx1"/>
                </a:solidFill>
                <a:effectLst/>
                <a:latin typeface="Arial" panose="020B0604020202020204" pitchFamily="34" charset="0"/>
              </a:rPr>
              <a:t> to secure data at various layers, ensuring confidentiality and integrity in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Authentication and Access Control</a:t>
            </a:r>
            <a:r>
              <a:rPr kumimoji="0" lang="en-US" altLang="en-US" b="0" i="0" u="none" strike="noStrike" cap="none" normalizeH="0" baseline="0" dirty="0">
                <a:ln>
                  <a:noFill/>
                </a:ln>
                <a:solidFill>
                  <a:schemeClr val="tx1"/>
                </a:solidFill>
                <a:effectLst/>
                <a:latin typeface="Arial" panose="020B0604020202020204" pitchFamily="34" charset="0"/>
              </a:rPr>
              <a:t>: Zigbee uses device-specific keys to authenticate devices joining the network, preventing unauthorized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Integrity</a:t>
            </a:r>
            <a:r>
              <a:rPr kumimoji="0" lang="en-US" altLang="en-US" b="0" i="0" u="none" strike="noStrike" cap="none" normalizeH="0" baseline="0" dirty="0">
                <a:ln>
                  <a:noFill/>
                </a:ln>
                <a:solidFill>
                  <a:schemeClr val="tx1"/>
                </a:solidFill>
                <a:effectLst/>
                <a:latin typeface="Arial" panose="020B0604020202020204" pitchFamily="34" charset="0"/>
              </a:rPr>
              <a:t>: Protects transmitted data from tampering or malicious interference.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3079" name="Picture 7" descr="AES design">
            <a:extLst>
              <a:ext uri="{FF2B5EF4-FFF2-40B4-BE49-F238E27FC236}">
                <a16:creationId xmlns:a16="http://schemas.microsoft.com/office/drawing/2014/main" id="{FB861687-BAE1-4000-95E9-AB7578B136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1411" y="847492"/>
            <a:ext cx="4111082" cy="42960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barn(inVertical)">
                                      <p:cBhvr>
                                        <p:cTn id="7"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9" name="Google Shape;1859;p47"/>
          <p:cNvGrpSpPr/>
          <p:nvPr/>
        </p:nvGrpSpPr>
        <p:grpSpPr>
          <a:xfrm>
            <a:off x="5879900" y="-775439"/>
            <a:ext cx="5128253" cy="6694378"/>
            <a:chOff x="6222800" y="-628478"/>
            <a:chExt cx="5128253" cy="6694378"/>
          </a:xfrm>
        </p:grpSpPr>
        <p:pic>
          <p:nvPicPr>
            <p:cNvPr id="1860" name="Google Shape;1860;p47"/>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3" name="Google Shape;1863;p47"/>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4" name="Google Shape;1864;p47"/>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65" name="Google Shape;1865;p47"/>
            <p:cNvGrpSpPr/>
            <p:nvPr/>
          </p:nvGrpSpPr>
          <p:grpSpPr>
            <a:xfrm>
              <a:off x="6794737" y="4179460"/>
              <a:ext cx="734664" cy="735137"/>
              <a:chOff x="959750" y="3039275"/>
              <a:chExt cx="582050" cy="582425"/>
            </a:xfrm>
          </p:grpSpPr>
          <p:sp>
            <p:nvSpPr>
              <p:cNvPr id="1866" name="Google Shape;1866;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7" name="Google Shape;1867;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8" name="Google Shape;1868;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9" name="Google Shape;1869;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0" name="Google Shape;1870;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1" name="Google Shape;1871;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2" name="Google Shape;1872;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3" name="Google Shape;1873;p47"/>
            <p:cNvGrpSpPr/>
            <p:nvPr/>
          </p:nvGrpSpPr>
          <p:grpSpPr>
            <a:xfrm>
              <a:off x="8128313" y="1310040"/>
              <a:ext cx="169158" cy="169158"/>
              <a:chOff x="8356813" y="1074288"/>
              <a:chExt cx="351900" cy="351900"/>
            </a:xfrm>
          </p:grpSpPr>
          <p:sp>
            <p:nvSpPr>
              <p:cNvPr id="1874" name="Google Shape;1874;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5" name="Google Shape;1875;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6" name="Google Shape;1876;p47"/>
            <p:cNvGrpSpPr/>
            <p:nvPr/>
          </p:nvGrpSpPr>
          <p:grpSpPr>
            <a:xfrm>
              <a:off x="7360240" y="2075006"/>
              <a:ext cx="169158" cy="169158"/>
              <a:chOff x="8356813" y="1074288"/>
              <a:chExt cx="351900" cy="351900"/>
            </a:xfrm>
          </p:grpSpPr>
          <p:sp>
            <p:nvSpPr>
              <p:cNvPr id="1877" name="Google Shape;1877;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8" name="Google Shape;1878;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9" name="Google Shape;1879;p47"/>
            <p:cNvGrpSpPr/>
            <p:nvPr/>
          </p:nvGrpSpPr>
          <p:grpSpPr>
            <a:xfrm>
              <a:off x="8233587" y="3028150"/>
              <a:ext cx="169158" cy="169158"/>
              <a:chOff x="8356813" y="1074288"/>
              <a:chExt cx="351900" cy="351900"/>
            </a:xfrm>
          </p:grpSpPr>
          <p:sp>
            <p:nvSpPr>
              <p:cNvPr id="1880" name="Google Shape;1880;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1" name="Google Shape;1881;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82" name="Google Shape;1882;p47"/>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83" name="Google Shape;1883;p47"/>
            <p:cNvGrpSpPr/>
            <p:nvPr/>
          </p:nvGrpSpPr>
          <p:grpSpPr>
            <a:xfrm>
              <a:off x="8782808" y="2723340"/>
              <a:ext cx="883449" cy="2083923"/>
              <a:chOff x="8337812" y="3492483"/>
              <a:chExt cx="699928" cy="1651024"/>
            </a:xfrm>
          </p:grpSpPr>
          <p:sp>
            <p:nvSpPr>
              <p:cNvPr id="1884" name="Google Shape;1884;p47"/>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5" name="Google Shape;1885;p47"/>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6" name="Google Shape;1886;p47"/>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7" name="Google Shape;1887;p47"/>
            <p:cNvGrpSpPr/>
            <p:nvPr/>
          </p:nvGrpSpPr>
          <p:grpSpPr>
            <a:xfrm>
              <a:off x="8215673" y="4178313"/>
              <a:ext cx="1141869" cy="916509"/>
              <a:chOff x="7945225" y="4302000"/>
              <a:chExt cx="904666" cy="726121"/>
            </a:xfrm>
          </p:grpSpPr>
          <p:sp>
            <p:nvSpPr>
              <p:cNvPr id="1888" name="Google Shape;1888;p4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9" name="Google Shape;1889;p4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0" name="Google Shape;1890;p4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91" name="Google Shape;1891;p47"/>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92" name="Google Shape;1892;p47"/>
            <p:cNvGrpSpPr/>
            <p:nvPr/>
          </p:nvGrpSpPr>
          <p:grpSpPr>
            <a:xfrm>
              <a:off x="7774724" y="3187835"/>
              <a:ext cx="734664" cy="735137"/>
              <a:chOff x="959750" y="3039275"/>
              <a:chExt cx="582050" cy="582425"/>
            </a:xfrm>
          </p:grpSpPr>
          <p:sp>
            <p:nvSpPr>
              <p:cNvPr id="1893" name="Google Shape;1893;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4" name="Google Shape;1894;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5" name="Google Shape;1895;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6" name="Google Shape;1896;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7" name="Google Shape;1897;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8" name="Google Shape;1898;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9" name="Google Shape;1899;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00" name="Google Shape;1900;p47"/>
            <p:cNvGrpSpPr/>
            <p:nvPr/>
          </p:nvGrpSpPr>
          <p:grpSpPr>
            <a:xfrm>
              <a:off x="7625399" y="3691035"/>
              <a:ext cx="734664" cy="735137"/>
              <a:chOff x="959750" y="3039275"/>
              <a:chExt cx="582050" cy="582425"/>
            </a:xfrm>
          </p:grpSpPr>
          <p:sp>
            <p:nvSpPr>
              <p:cNvPr id="1901" name="Google Shape;1901;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2" name="Google Shape;1902;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3" name="Google Shape;1903;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4" name="Google Shape;1904;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5" name="Google Shape;1905;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6" name="Google Shape;1906;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7" name="Google Shape;1907;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08" name="Google Shape;1908;p47"/>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 name="TextBox 2">
            <a:extLst>
              <a:ext uri="{FF2B5EF4-FFF2-40B4-BE49-F238E27FC236}">
                <a16:creationId xmlns:a16="http://schemas.microsoft.com/office/drawing/2014/main" id="{2345726B-C6E8-40F2-A5DB-8BC6DA211207}"/>
              </a:ext>
            </a:extLst>
          </p:cNvPr>
          <p:cNvSpPr txBox="1"/>
          <p:nvPr/>
        </p:nvSpPr>
        <p:spPr>
          <a:xfrm>
            <a:off x="89211" y="223025"/>
            <a:ext cx="6051394" cy="1477328"/>
          </a:xfrm>
          <a:prstGeom prst="rect">
            <a:avLst/>
          </a:prstGeom>
          <a:noFill/>
        </p:spPr>
        <p:txBody>
          <a:bodyPr wrap="square" rtlCol="0">
            <a:spAutoFit/>
          </a:bodyPr>
          <a:lstStyle/>
          <a:p>
            <a:r>
              <a:rPr lang="en-US" sz="3000" b="1" dirty="0">
                <a:solidFill>
                  <a:schemeClr val="bg2"/>
                </a:solidFill>
              </a:rPr>
              <a:t>Security and Privacy in Zigbee Smart Energy</a:t>
            </a:r>
          </a:p>
          <a:p>
            <a:endParaRPr lang="en-US" sz="3000" dirty="0"/>
          </a:p>
        </p:txBody>
      </p:sp>
      <p:sp>
        <p:nvSpPr>
          <p:cNvPr id="4" name="TextBox 3">
            <a:extLst>
              <a:ext uri="{FF2B5EF4-FFF2-40B4-BE49-F238E27FC236}">
                <a16:creationId xmlns:a16="http://schemas.microsoft.com/office/drawing/2014/main" id="{AE5615FA-CCD3-4A73-965D-6BEA7A163992}"/>
              </a:ext>
            </a:extLst>
          </p:cNvPr>
          <p:cNvSpPr txBox="1"/>
          <p:nvPr/>
        </p:nvSpPr>
        <p:spPr>
          <a:xfrm>
            <a:off x="125130" y="1186962"/>
            <a:ext cx="4243171" cy="35394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Privacy Concerns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Leakage</a:t>
            </a:r>
            <a:r>
              <a:rPr kumimoji="0" lang="en-US" altLang="en-US" b="0" i="0" u="none" strike="noStrike" cap="none" normalizeH="0" baseline="0" dirty="0">
                <a:ln>
                  <a:noFill/>
                </a:ln>
                <a:solidFill>
                  <a:schemeClr val="tx1"/>
                </a:solidFill>
                <a:effectLst/>
                <a:latin typeface="Arial" panose="020B0604020202020204" pitchFamily="34" charset="0"/>
              </a:rPr>
              <a:t>: Misconfigured networks may leak sensitive energy usage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Physical Attacks</a:t>
            </a:r>
            <a:r>
              <a:rPr kumimoji="0" lang="en-US" altLang="en-US" b="0" i="0" u="none" strike="noStrike" cap="none" normalizeH="0" baseline="0" dirty="0">
                <a:ln>
                  <a:noFill/>
                </a:ln>
                <a:solidFill>
                  <a:schemeClr val="tx1"/>
                </a:solidFill>
                <a:effectLst/>
                <a:latin typeface="Arial" panose="020B0604020202020204" pitchFamily="34" charset="0"/>
              </a:rPr>
              <a:t>: Devices installed in public or semi-public areas are vulnerable to tampering or unauthorized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Mitigation Strategies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Regular Software Updates</a:t>
            </a:r>
            <a:r>
              <a:rPr kumimoji="0" lang="en-US" altLang="en-US" b="0" i="0" u="none" strike="noStrike" cap="none" normalizeH="0" baseline="0" dirty="0">
                <a:ln>
                  <a:noFill/>
                </a:ln>
                <a:solidFill>
                  <a:schemeClr val="tx1"/>
                </a:solidFill>
                <a:effectLst/>
                <a:latin typeface="Arial" panose="020B0604020202020204" pitchFamily="34" charset="0"/>
              </a:rPr>
              <a:t>: Ensures devices have the latest security patches.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Network Monitoring</a:t>
            </a:r>
            <a:r>
              <a:rPr kumimoji="0" lang="en-US" altLang="en-US" b="0" i="0" u="none" strike="noStrike" cap="none" normalizeH="0" baseline="0" dirty="0">
                <a:ln>
                  <a:noFill/>
                </a:ln>
                <a:solidFill>
                  <a:schemeClr val="tx1"/>
                </a:solidFill>
                <a:effectLst/>
                <a:latin typeface="Arial" panose="020B0604020202020204" pitchFamily="34" charset="0"/>
              </a:rPr>
              <a:t>: Implement monitoring tools to detect and mitigate unauthorized access or anomalies in the network.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Enhanced Encryption</a:t>
            </a:r>
            <a:r>
              <a:rPr kumimoji="0" lang="en-US" altLang="en-US" b="0" i="0" u="none" strike="noStrike" cap="none" normalizeH="0" baseline="0" dirty="0">
                <a:ln>
                  <a:noFill/>
                </a:ln>
                <a:solidFill>
                  <a:schemeClr val="tx1"/>
                </a:solidFill>
                <a:effectLst/>
                <a:latin typeface="Arial" panose="020B0604020202020204" pitchFamily="34" charset="0"/>
              </a:rPr>
              <a:t>: Deploy more advanced encryption methods or multi-factor authentication (MFA) for sensitive applications.</a:t>
            </a:r>
          </a:p>
          <a:p>
            <a:endParaRPr lang="en-US" dirty="0"/>
          </a:p>
        </p:txBody>
      </p:sp>
      <p:pic>
        <p:nvPicPr>
          <p:cNvPr id="6" name="Picture 5">
            <a:extLst>
              <a:ext uri="{FF2B5EF4-FFF2-40B4-BE49-F238E27FC236}">
                <a16:creationId xmlns:a16="http://schemas.microsoft.com/office/drawing/2014/main" id="{B87A952D-4D67-42F6-938A-186CA6EA9B3E}"/>
              </a:ext>
            </a:extLst>
          </p:cNvPr>
          <p:cNvPicPr>
            <a:picLocks noChangeAspect="1"/>
          </p:cNvPicPr>
          <p:nvPr/>
        </p:nvPicPr>
        <p:blipFill>
          <a:blip r:embed="rId5"/>
          <a:stretch>
            <a:fillRect/>
          </a:stretch>
        </p:blipFill>
        <p:spPr>
          <a:xfrm>
            <a:off x="4497659" y="761435"/>
            <a:ext cx="4646341" cy="4382064"/>
          </a:xfrm>
          <a:prstGeom prst="rect">
            <a:avLst/>
          </a:prstGeom>
        </p:spPr>
      </p:pic>
    </p:spTree>
    <p:extLst>
      <p:ext uri="{BB962C8B-B14F-4D97-AF65-F5344CB8AC3E}">
        <p14:creationId xmlns:p14="http://schemas.microsoft.com/office/powerpoint/2010/main" val="417259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9" name="Google Shape;1859;p47"/>
          <p:cNvGrpSpPr/>
          <p:nvPr/>
        </p:nvGrpSpPr>
        <p:grpSpPr>
          <a:xfrm>
            <a:off x="5879900" y="-775439"/>
            <a:ext cx="5128253" cy="6694378"/>
            <a:chOff x="6222800" y="-628478"/>
            <a:chExt cx="5128253" cy="6694378"/>
          </a:xfrm>
        </p:grpSpPr>
        <p:pic>
          <p:nvPicPr>
            <p:cNvPr id="1860" name="Google Shape;1860;p47"/>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p47"/>
            <p:cNvGrpSpPr/>
            <p:nvPr/>
          </p:nvGrpSpPr>
          <p:grpSpPr>
            <a:xfrm>
              <a:off x="6794737" y="4179460"/>
              <a:ext cx="734664" cy="735137"/>
              <a:chOff x="959750" y="3039275"/>
              <a:chExt cx="582050" cy="582425"/>
            </a:xfrm>
          </p:grpSpPr>
          <p:sp>
            <p:nvSpPr>
              <p:cNvPr id="1866" name="Google Shape;1866;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47"/>
            <p:cNvGrpSpPr/>
            <p:nvPr/>
          </p:nvGrpSpPr>
          <p:grpSpPr>
            <a:xfrm>
              <a:off x="8128313" y="1310040"/>
              <a:ext cx="169158" cy="169158"/>
              <a:chOff x="8356813" y="1074288"/>
              <a:chExt cx="351900" cy="351900"/>
            </a:xfrm>
          </p:grpSpPr>
          <p:sp>
            <p:nvSpPr>
              <p:cNvPr id="1874" name="Google Shape;1874;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47"/>
            <p:cNvGrpSpPr/>
            <p:nvPr/>
          </p:nvGrpSpPr>
          <p:grpSpPr>
            <a:xfrm>
              <a:off x="7360240" y="2075006"/>
              <a:ext cx="169158" cy="169158"/>
              <a:chOff x="8356813" y="1074288"/>
              <a:chExt cx="351900" cy="351900"/>
            </a:xfrm>
          </p:grpSpPr>
          <p:sp>
            <p:nvSpPr>
              <p:cNvPr id="1877" name="Google Shape;1877;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47"/>
            <p:cNvGrpSpPr/>
            <p:nvPr/>
          </p:nvGrpSpPr>
          <p:grpSpPr>
            <a:xfrm>
              <a:off x="8233587" y="3028150"/>
              <a:ext cx="169158" cy="169158"/>
              <a:chOff x="8356813" y="1074288"/>
              <a:chExt cx="351900" cy="351900"/>
            </a:xfrm>
          </p:grpSpPr>
          <p:sp>
            <p:nvSpPr>
              <p:cNvPr id="1880" name="Google Shape;1880;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47"/>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47"/>
            <p:cNvGrpSpPr/>
            <p:nvPr/>
          </p:nvGrpSpPr>
          <p:grpSpPr>
            <a:xfrm>
              <a:off x="8782808" y="2723340"/>
              <a:ext cx="883449" cy="2083923"/>
              <a:chOff x="8337812" y="3492483"/>
              <a:chExt cx="699928" cy="1651024"/>
            </a:xfrm>
          </p:grpSpPr>
          <p:sp>
            <p:nvSpPr>
              <p:cNvPr id="1884" name="Google Shape;1884;p47"/>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7"/>
            <p:cNvGrpSpPr/>
            <p:nvPr/>
          </p:nvGrpSpPr>
          <p:grpSpPr>
            <a:xfrm>
              <a:off x="8215673" y="4178313"/>
              <a:ext cx="1141869" cy="916509"/>
              <a:chOff x="7945225" y="4302000"/>
              <a:chExt cx="904666" cy="726121"/>
            </a:xfrm>
          </p:grpSpPr>
          <p:sp>
            <p:nvSpPr>
              <p:cNvPr id="1888" name="Google Shape;1888;p4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47"/>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47"/>
            <p:cNvGrpSpPr/>
            <p:nvPr/>
          </p:nvGrpSpPr>
          <p:grpSpPr>
            <a:xfrm>
              <a:off x="7774724" y="3187835"/>
              <a:ext cx="734664" cy="735137"/>
              <a:chOff x="959750" y="3039275"/>
              <a:chExt cx="582050" cy="582425"/>
            </a:xfrm>
          </p:grpSpPr>
          <p:sp>
            <p:nvSpPr>
              <p:cNvPr id="1893" name="Google Shape;1893;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47"/>
            <p:cNvGrpSpPr/>
            <p:nvPr/>
          </p:nvGrpSpPr>
          <p:grpSpPr>
            <a:xfrm>
              <a:off x="7625399" y="3691035"/>
              <a:ext cx="734664" cy="735137"/>
              <a:chOff x="959750" y="3039275"/>
              <a:chExt cx="582050" cy="582425"/>
            </a:xfrm>
          </p:grpSpPr>
          <p:sp>
            <p:nvSpPr>
              <p:cNvPr id="1901" name="Google Shape;1901;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47"/>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4E06519-8A7A-4117-B5C7-2B2EF9B0CB9B}"/>
              </a:ext>
            </a:extLst>
          </p:cNvPr>
          <p:cNvSpPr txBox="1"/>
          <p:nvPr/>
        </p:nvSpPr>
        <p:spPr>
          <a:xfrm>
            <a:off x="118945" y="246897"/>
            <a:ext cx="7492167" cy="553998"/>
          </a:xfrm>
          <a:prstGeom prst="rect">
            <a:avLst/>
          </a:prstGeom>
          <a:noFill/>
        </p:spPr>
        <p:txBody>
          <a:bodyPr wrap="square" rtlCol="0">
            <a:spAutoFit/>
          </a:bodyPr>
          <a:lstStyle/>
          <a:p>
            <a:r>
              <a:rPr lang="en-US" sz="3000" b="1" dirty="0">
                <a:solidFill>
                  <a:schemeClr val="bg2"/>
                </a:solidFill>
              </a:rPr>
              <a:t>Real-World Applications and Use Cases</a:t>
            </a:r>
          </a:p>
        </p:txBody>
      </p:sp>
      <p:sp>
        <p:nvSpPr>
          <p:cNvPr id="4" name="Rectangle 1">
            <a:extLst>
              <a:ext uri="{FF2B5EF4-FFF2-40B4-BE49-F238E27FC236}">
                <a16:creationId xmlns:a16="http://schemas.microsoft.com/office/drawing/2014/main" id="{6D5E7014-5C7B-46EC-9F8C-529EAEC5CF61}"/>
              </a:ext>
            </a:extLst>
          </p:cNvPr>
          <p:cNvSpPr>
            <a:spLocks noChangeArrowheads="1"/>
          </p:cNvSpPr>
          <p:nvPr/>
        </p:nvSpPr>
        <p:spPr bwMode="auto">
          <a:xfrm>
            <a:off x="1" y="598399"/>
            <a:ext cx="5164941"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Smart Metering</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Zigbee enables </a:t>
            </a:r>
            <a:r>
              <a:rPr kumimoji="0" lang="en-US" altLang="en-US" b="1" i="0" u="none" strike="noStrike" cap="none" normalizeH="0" baseline="0" dirty="0">
                <a:ln>
                  <a:noFill/>
                </a:ln>
                <a:solidFill>
                  <a:schemeClr val="tx1"/>
                </a:solidFill>
                <a:effectLst/>
                <a:latin typeface="Arial" panose="020B0604020202020204" pitchFamily="34" charset="0"/>
              </a:rPr>
              <a:t>automatic meter reading</a:t>
            </a:r>
            <a:r>
              <a:rPr kumimoji="0" lang="en-US" altLang="en-US" b="0" i="0" u="none" strike="noStrike" cap="none" normalizeH="0" baseline="0" dirty="0">
                <a:ln>
                  <a:noFill/>
                </a:ln>
                <a:solidFill>
                  <a:schemeClr val="tx1"/>
                </a:solidFill>
                <a:effectLst/>
                <a:latin typeface="Arial" panose="020B0604020202020204" pitchFamily="34" charset="0"/>
              </a:rPr>
              <a:t>, allowing utility companies to collect energy consumption data remotely and in real time. This reduces operational costs and improves billing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Home Energy Management Systems (HEMS)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Consumers can manage and monitor their energy consumption with Zigbee-enabled devices such as smart thermostats, lighting controls, and energy-efficient appliances.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Integration with renewable energy sources like solar panels allows for better load balancing and reduced energy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Smart Grid Integration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Zigbee is integral to </a:t>
            </a:r>
            <a:r>
              <a:rPr kumimoji="0" lang="en-US" altLang="en-US" b="1" i="0" u="none" strike="noStrike" cap="none" normalizeH="0" baseline="0" dirty="0">
                <a:ln>
                  <a:noFill/>
                </a:ln>
                <a:solidFill>
                  <a:schemeClr val="tx1"/>
                </a:solidFill>
                <a:effectLst/>
                <a:latin typeface="Arial" panose="020B0604020202020204" pitchFamily="34" charset="0"/>
              </a:rPr>
              <a:t>demand-response systems</a:t>
            </a:r>
            <a:r>
              <a:rPr kumimoji="0" lang="en-US" altLang="en-US" b="0" i="0" u="none" strike="noStrike" cap="none" normalizeH="0" baseline="0" dirty="0">
                <a:ln>
                  <a:noFill/>
                </a:ln>
                <a:solidFill>
                  <a:schemeClr val="tx1"/>
                </a:solidFill>
                <a:effectLst/>
                <a:latin typeface="Arial" panose="020B0604020202020204" pitchFamily="34" charset="0"/>
              </a:rPr>
              <a:t>, where energy consumption is adjusted dynamically based on grid conditions. It enhances efficiency by allowing utilities to shift demand and reduce peak loads.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Industrial Automation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Industries use Zigbee for energy monitoring systems to optimize energy consumption, reduce wastage, and implement predictive maintenance in machinery and production lines.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D38FE1C-74CE-48C9-B8F3-B8AE74124256}"/>
              </a:ext>
            </a:extLst>
          </p:cNvPr>
          <p:cNvPicPr>
            <a:picLocks noChangeAspect="1"/>
          </p:cNvPicPr>
          <p:nvPr/>
        </p:nvPicPr>
        <p:blipFill>
          <a:blip r:embed="rId5"/>
          <a:stretch>
            <a:fillRect/>
          </a:stretch>
        </p:blipFill>
        <p:spPr>
          <a:xfrm>
            <a:off x="5010616" y="706120"/>
            <a:ext cx="4133384" cy="44373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9" name="Google Shape;1859;p47"/>
          <p:cNvGrpSpPr/>
          <p:nvPr/>
        </p:nvGrpSpPr>
        <p:grpSpPr>
          <a:xfrm>
            <a:off x="5879900" y="-775439"/>
            <a:ext cx="5128253" cy="6694378"/>
            <a:chOff x="6222800" y="-628478"/>
            <a:chExt cx="5128253" cy="6694378"/>
          </a:xfrm>
        </p:grpSpPr>
        <p:pic>
          <p:nvPicPr>
            <p:cNvPr id="1860" name="Google Shape;1860;p47"/>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3" name="Google Shape;1863;p47"/>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4" name="Google Shape;1864;p47"/>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65" name="Google Shape;1865;p47"/>
            <p:cNvGrpSpPr/>
            <p:nvPr/>
          </p:nvGrpSpPr>
          <p:grpSpPr>
            <a:xfrm>
              <a:off x="6794737" y="4179460"/>
              <a:ext cx="734664" cy="735137"/>
              <a:chOff x="959750" y="3039275"/>
              <a:chExt cx="582050" cy="582425"/>
            </a:xfrm>
          </p:grpSpPr>
          <p:sp>
            <p:nvSpPr>
              <p:cNvPr id="1866" name="Google Shape;1866;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7" name="Google Shape;1867;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8" name="Google Shape;1868;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9" name="Google Shape;1869;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0" name="Google Shape;1870;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1" name="Google Shape;1871;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2" name="Google Shape;1872;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3" name="Google Shape;1873;p47"/>
            <p:cNvGrpSpPr/>
            <p:nvPr/>
          </p:nvGrpSpPr>
          <p:grpSpPr>
            <a:xfrm>
              <a:off x="8128313" y="1310040"/>
              <a:ext cx="169158" cy="169158"/>
              <a:chOff x="8356813" y="1074288"/>
              <a:chExt cx="351900" cy="351900"/>
            </a:xfrm>
          </p:grpSpPr>
          <p:sp>
            <p:nvSpPr>
              <p:cNvPr id="1874" name="Google Shape;1874;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5" name="Google Shape;1875;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6" name="Google Shape;1876;p47"/>
            <p:cNvGrpSpPr/>
            <p:nvPr/>
          </p:nvGrpSpPr>
          <p:grpSpPr>
            <a:xfrm>
              <a:off x="7360240" y="2075006"/>
              <a:ext cx="169158" cy="169158"/>
              <a:chOff x="8356813" y="1074288"/>
              <a:chExt cx="351900" cy="351900"/>
            </a:xfrm>
          </p:grpSpPr>
          <p:sp>
            <p:nvSpPr>
              <p:cNvPr id="1877" name="Google Shape;1877;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8" name="Google Shape;1878;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9" name="Google Shape;1879;p47"/>
            <p:cNvGrpSpPr/>
            <p:nvPr/>
          </p:nvGrpSpPr>
          <p:grpSpPr>
            <a:xfrm>
              <a:off x="8233587" y="3028150"/>
              <a:ext cx="169158" cy="169158"/>
              <a:chOff x="8356813" y="1074288"/>
              <a:chExt cx="351900" cy="351900"/>
            </a:xfrm>
          </p:grpSpPr>
          <p:sp>
            <p:nvSpPr>
              <p:cNvPr id="1880" name="Google Shape;1880;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1" name="Google Shape;1881;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82" name="Google Shape;1882;p47"/>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83" name="Google Shape;1883;p47"/>
            <p:cNvGrpSpPr/>
            <p:nvPr/>
          </p:nvGrpSpPr>
          <p:grpSpPr>
            <a:xfrm>
              <a:off x="8782808" y="2723340"/>
              <a:ext cx="883449" cy="2083923"/>
              <a:chOff x="8337812" y="3492483"/>
              <a:chExt cx="699928" cy="1651024"/>
            </a:xfrm>
          </p:grpSpPr>
          <p:sp>
            <p:nvSpPr>
              <p:cNvPr id="1884" name="Google Shape;1884;p47"/>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5" name="Google Shape;1885;p47"/>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6" name="Google Shape;1886;p47"/>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7" name="Google Shape;1887;p47"/>
            <p:cNvGrpSpPr/>
            <p:nvPr/>
          </p:nvGrpSpPr>
          <p:grpSpPr>
            <a:xfrm>
              <a:off x="8215673" y="4178313"/>
              <a:ext cx="1141869" cy="916509"/>
              <a:chOff x="7945225" y="4302000"/>
              <a:chExt cx="904666" cy="726121"/>
            </a:xfrm>
          </p:grpSpPr>
          <p:sp>
            <p:nvSpPr>
              <p:cNvPr id="1888" name="Google Shape;1888;p4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9" name="Google Shape;1889;p4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0" name="Google Shape;1890;p4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91" name="Google Shape;1891;p47"/>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92" name="Google Shape;1892;p47"/>
            <p:cNvGrpSpPr/>
            <p:nvPr/>
          </p:nvGrpSpPr>
          <p:grpSpPr>
            <a:xfrm>
              <a:off x="7774724" y="3187835"/>
              <a:ext cx="734664" cy="735137"/>
              <a:chOff x="959750" y="3039275"/>
              <a:chExt cx="582050" cy="582425"/>
            </a:xfrm>
          </p:grpSpPr>
          <p:sp>
            <p:nvSpPr>
              <p:cNvPr id="1893" name="Google Shape;1893;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4" name="Google Shape;1894;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5" name="Google Shape;1895;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6" name="Google Shape;1896;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7" name="Google Shape;1897;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8" name="Google Shape;1898;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9" name="Google Shape;1899;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00" name="Google Shape;1900;p47"/>
            <p:cNvGrpSpPr/>
            <p:nvPr/>
          </p:nvGrpSpPr>
          <p:grpSpPr>
            <a:xfrm>
              <a:off x="7625399" y="3691035"/>
              <a:ext cx="734664" cy="735137"/>
              <a:chOff x="959750" y="3039275"/>
              <a:chExt cx="582050" cy="582425"/>
            </a:xfrm>
          </p:grpSpPr>
          <p:sp>
            <p:nvSpPr>
              <p:cNvPr id="1901" name="Google Shape;1901;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2" name="Google Shape;1902;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3" name="Google Shape;1903;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4" name="Google Shape;1904;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5" name="Google Shape;1905;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6" name="Google Shape;1906;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7" name="Google Shape;1907;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08" name="Google Shape;1908;p47"/>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TextBox 1">
            <a:extLst>
              <a:ext uri="{FF2B5EF4-FFF2-40B4-BE49-F238E27FC236}">
                <a16:creationId xmlns:a16="http://schemas.microsoft.com/office/drawing/2014/main" id="{6635D25E-8234-430E-ADB0-5D8B86C0AB1C}"/>
              </a:ext>
            </a:extLst>
          </p:cNvPr>
          <p:cNvSpPr txBox="1"/>
          <p:nvPr/>
        </p:nvSpPr>
        <p:spPr>
          <a:xfrm>
            <a:off x="94303" y="246887"/>
            <a:ext cx="7188197" cy="553998"/>
          </a:xfrm>
          <a:prstGeom prst="rect">
            <a:avLst/>
          </a:prstGeom>
          <a:noFill/>
        </p:spPr>
        <p:txBody>
          <a:bodyPr wrap="square" rtlCol="0">
            <a:spAutoFit/>
          </a:bodyPr>
          <a:lstStyle/>
          <a:p>
            <a:r>
              <a:rPr lang="en-US" sz="3000" b="1" dirty="0">
                <a:solidFill>
                  <a:schemeClr val="bg2"/>
                </a:solidFill>
              </a:rPr>
              <a:t>Challenges and Future Trends</a:t>
            </a:r>
          </a:p>
        </p:txBody>
      </p:sp>
      <p:sp>
        <p:nvSpPr>
          <p:cNvPr id="4" name="Rectangle 1">
            <a:extLst>
              <a:ext uri="{FF2B5EF4-FFF2-40B4-BE49-F238E27FC236}">
                <a16:creationId xmlns:a16="http://schemas.microsoft.com/office/drawing/2014/main" id="{E473E5CB-6D1B-40B8-9794-E791AF414A28}"/>
              </a:ext>
            </a:extLst>
          </p:cNvPr>
          <p:cNvSpPr>
            <a:spLocks noChangeArrowheads="1"/>
          </p:cNvSpPr>
          <p:nvPr/>
        </p:nvSpPr>
        <p:spPr bwMode="auto">
          <a:xfrm>
            <a:off x="94303" y="980877"/>
            <a:ext cx="7127307"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Challenges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Interference with Other Devices</a:t>
            </a:r>
            <a:r>
              <a:rPr kumimoji="0" lang="en-US" altLang="en-US" b="0" i="0" u="none" strike="noStrike" cap="none" normalizeH="0" baseline="0" dirty="0">
                <a:ln>
                  <a:noFill/>
                </a:ln>
                <a:solidFill>
                  <a:schemeClr val="tx1"/>
                </a:solidFill>
                <a:effectLst/>
                <a:latin typeface="Arial" panose="020B0604020202020204" pitchFamily="34" charset="0"/>
              </a:rPr>
              <a:t>: Zigbee operates in the crowded 2.4 GHz spectrum, which can lead to interference from Wi-Fi, Bluetooth, and other technologies.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Limited Bandwidth</a:t>
            </a:r>
            <a:r>
              <a:rPr kumimoji="0" lang="en-US" altLang="en-US" b="0" i="0" u="none" strike="noStrike" cap="none" normalizeH="0" baseline="0" dirty="0">
                <a:ln>
                  <a:noFill/>
                </a:ln>
                <a:solidFill>
                  <a:schemeClr val="tx1"/>
                </a:solidFill>
                <a:effectLst/>
                <a:latin typeface="Arial" panose="020B0604020202020204" pitchFamily="34" charset="0"/>
              </a:rPr>
              <a:t>: Zigbee’s low data rate may not be suitable for applications that require higher throughput.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Security Concerns</a:t>
            </a:r>
            <a:r>
              <a:rPr kumimoji="0" lang="en-US" altLang="en-US" b="0" i="0" u="none" strike="noStrike" cap="none" normalizeH="0" baseline="0" dirty="0">
                <a:ln>
                  <a:noFill/>
                </a:ln>
                <a:solidFill>
                  <a:schemeClr val="tx1"/>
                </a:solidFill>
                <a:effectLst/>
                <a:latin typeface="Arial" panose="020B0604020202020204" pitchFamily="34" charset="0"/>
              </a:rPr>
              <a:t>: Although Zigbee has robust security features, large-scale deployment in critical infrastructure (e.g., smart grids) makes it a target for cyber-attacks.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Future Trends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5G and IoT Integration</a:t>
            </a:r>
            <a:r>
              <a:rPr kumimoji="0" lang="en-US" altLang="en-US" b="0" i="0" u="none" strike="noStrike" cap="none" normalizeH="0" baseline="0" dirty="0">
                <a:ln>
                  <a:noFill/>
                </a:ln>
                <a:solidFill>
                  <a:schemeClr val="tx1"/>
                </a:solidFill>
                <a:effectLst/>
                <a:latin typeface="Arial" panose="020B0604020202020204" pitchFamily="34" charset="0"/>
              </a:rPr>
              <a:t>: Future versions of Zigbee may leverage 5G technology to enhance connectivity, speed, and reliability, especially in smart cities.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Interoperability with IoT Standards</a:t>
            </a:r>
            <a:r>
              <a:rPr kumimoji="0" lang="en-US" altLang="en-US" b="0" i="0" u="none" strike="noStrike" cap="none" normalizeH="0" baseline="0" dirty="0">
                <a:ln>
                  <a:noFill/>
                </a:ln>
                <a:solidFill>
                  <a:schemeClr val="tx1"/>
                </a:solidFill>
                <a:effectLst/>
                <a:latin typeface="Arial" panose="020B0604020202020204" pitchFamily="34" charset="0"/>
              </a:rPr>
              <a:t>: With the rise of </a:t>
            </a:r>
            <a:r>
              <a:rPr kumimoji="0" lang="en-US" altLang="en-US" b="1" i="0" u="none" strike="noStrike" cap="none" normalizeH="0" baseline="0" dirty="0">
                <a:ln>
                  <a:noFill/>
                </a:ln>
                <a:solidFill>
                  <a:schemeClr val="tx1"/>
                </a:solidFill>
                <a:effectLst/>
                <a:latin typeface="Arial" panose="020B0604020202020204" pitchFamily="34" charset="0"/>
              </a:rPr>
              <a:t>Matter</a:t>
            </a:r>
            <a:r>
              <a:rPr kumimoji="0" lang="en-US" altLang="en-US" b="0" i="0" u="none" strike="noStrike" cap="none" normalizeH="0" baseline="0" dirty="0">
                <a:ln>
                  <a:noFill/>
                </a:ln>
                <a:solidFill>
                  <a:schemeClr val="tx1"/>
                </a:solidFill>
                <a:effectLst/>
                <a:latin typeface="Arial" panose="020B0604020202020204" pitchFamily="34" charset="0"/>
              </a:rPr>
              <a:t> (formerly Project CHIP) and other IoT standards, Zigbee devices may become more interoperable with different ecosystems.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Enhanced Security Protocols</a:t>
            </a:r>
            <a:r>
              <a:rPr kumimoji="0" lang="en-US" altLang="en-US" b="0" i="0" u="none" strike="noStrike" cap="none" normalizeH="0" baseline="0" dirty="0">
                <a:ln>
                  <a:noFill/>
                </a:ln>
                <a:solidFill>
                  <a:schemeClr val="tx1"/>
                </a:solidFill>
                <a:effectLst/>
                <a:latin typeface="Arial" panose="020B0604020202020204" pitchFamily="34" charset="0"/>
              </a:rPr>
              <a:t>: Improved encryption algorithms and blockchain-based security models may be adopted to address increasing concerns over data privacy and cyber threats.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9194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pSp>
        <p:nvGrpSpPr>
          <p:cNvPr id="1859" name="Google Shape;1859;p47"/>
          <p:cNvGrpSpPr/>
          <p:nvPr/>
        </p:nvGrpSpPr>
        <p:grpSpPr>
          <a:xfrm>
            <a:off x="5879900" y="-775439"/>
            <a:ext cx="5128253" cy="6694378"/>
            <a:chOff x="6222800" y="-628478"/>
            <a:chExt cx="5128253" cy="6694378"/>
          </a:xfrm>
        </p:grpSpPr>
        <p:pic>
          <p:nvPicPr>
            <p:cNvPr id="1860" name="Google Shape;1860;p47"/>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3" name="Google Shape;1863;p47"/>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4" name="Google Shape;1864;p47"/>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65" name="Google Shape;1865;p47"/>
            <p:cNvGrpSpPr/>
            <p:nvPr/>
          </p:nvGrpSpPr>
          <p:grpSpPr>
            <a:xfrm>
              <a:off x="6794737" y="4179460"/>
              <a:ext cx="734664" cy="735137"/>
              <a:chOff x="959750" y="3039275"/>
              <a:chExt cx="582050" cy="582425"/>
            </a:xfrm>
          </p:grpSpPr>
          <p:sp>
            <p:nvSpPr>
              <p:cNvPr id="1866" name="Google Shape;1866;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7" name="Google Shape;1867;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8" name="Google Shape;1868;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9" name="Google Shape;1869;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0" name="Google Shape;1870;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1" name="Google Shape;1871;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2" name="Google Shape;1872;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3" name="Google Shape;1873;p47"/>
            <p:cNvGrpSpPr/>
            <p:nvPr/>
          </p:nvGrpSpPr>
          <p:grpSpPr>
            <a:xfrm>
              <a:off x="8128313" y="1310040"/>
              <a:ext cx="169158" cy="169158"/>
              <a:chOff x="8356813" y="1074288"/>
              <a:chExt cx="351900" cy="351900"/>
            </a:xfrm>
          </p:grpSpPr>
          <p:sp>
            <p:nvSpPr>
              <p:cNvPr id="1874" name="Google Shape;1874;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5" name="Google Shape;1875;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6" name="Google Shape;1876;p47"/>
            <p:cNvGrpSpPr/>
            <p:nvPr/>
          </p:nvGrpSpPr>
          <p:grpSpPr>
            <a:xfrm>
              <a:off x="7360240" y="2075006"/>
              <a:ext cx="169158" cy="169158"/>
              <a:chOff x="8356813" y="1074288"/>
              <a:chExt cx="351900" cy="351900"/>
            </a:xfrm>
          </p:grpSpPr>
          <p:sp>
            <p:nvSpPr>
              <p:cNvPr id="1877" name="Google Shape;1877;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8" name="Google Shape;1878;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9" name="Google Shape;1879;p47"/>
            <p:cNvGrpSpPr/>
            <p:nvPr/>
          </p:nvGrpSpPr>
          <p:grpSpPr>
            <a:xfrm>
              <a:off x="8233587" y="3028150"/>
              <a:ext cx="169158" cy="169158"/>
              <a:chOff x="8356813" y="1074288"/>
              <a:chExt cx="351900" cy="351900"/>
            </a:xfrm>
          </p:grpSpPr>
          <p:sp>
            <p:nvSpPr>
              <p:cNvPr id="1880" name="Google Shape;1880;p47"/>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1" name="Google Shape;1881;p4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82" name="Google Shape;1882;p47"/>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83" name="Google Shape;1883;p47"/>
            <p:cNvGrpSpPr/>
            <p:nvPr/>
          </p:nvGrpSpPr>
          <p:grpSpPr>
            <a:xfrm>
              <a:off x="8782808" y="2723340"/>
              <a:ext cx="883449" cy="2083923"/>
              <a:chOff x="8337812" y="3492483"/>
              <a:chExt cx="699928" cy="1651024"/>
            </a:xfrm>
          </p:grpSpPr>
          <p:sp>
            <p:nvSpPr>
              <p:cNvPr id="1884" name="Google Shape;1884;p47"/>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5" name="Google Shape;1885;p47"/>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6" name="Google Shape;1886;p47"/>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7" name="Google Shape;1887;p47"/>
            <p:cNvGrpSpPr/>
            <p:nvPr/>
          </p:nvGrpSpPr>
          <p:grpSpPr>
            <a:xfrm>
              <a:off x="8215673" y="4178313"/>
              <a:ext cx="1141869" cy="916509"/>
              <a:chOff x="7945225" y="4302000"/>
              <a:chExt cx="904666" cy="726121"/>
            </a:xfrm>
          </p:grpSpPr>
          <p:sp>
            <p:nvSpPr>
              <p:cNvPr id="1888" name="Google Shape;1888;p4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9" name="Google Shape;1889;p4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0" name="Google Shape;1890;p4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91" name="Google Shape;1891;p47"/>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92" name="Google Shape;1892;p47"/>
            <p:cNvGrpSpPr/>
            <p:nvPr/>
          </p:nvGrpSpPr>
          <p:grpSpPr>
            <a:xfrm>
              <a:off x="7774724" y="3187835"/>
              <a:ext cx="734664" cy="735137"/>
              <a:chOff x="959750" y="3039275"/>
              <a:chExt cx="582050" cy="582425"/>
            </a:xfrm>
          </p:grpSpPr>
          <p:sp>
            <p:nvSpPr>
              <p:cNvPr id="1893" name="Google Shape;1893;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4" name="Google Shape;1894;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5" name="Google Shape;1895;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6" name="Google Shape;1896;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7" name="Google Shape;1897;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8" name="Google Shape;1898;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9" name="Google Shape;1899;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00" name="Google Shape;1900;p47"/>
            <p:cNvGrpSpPr/>
            <p:nvPr/>
          </p:nvGrpSpPr>
          <p:grpSpPr>
            <a:xfrm>
              <a:off x="7625399" y="3691035"/>
              <a:ext cx="734664" cy="735137"/>
              <a:chOff x="959750" y="3039275"/>
              <a:chExt cx="582050" cy="582425"/>
            </a:xfrm>
          </p:grpSpPr>
          <p:sp>
            <p:nvSpPr>
              <p:cNvPr id="1901" name="Google Shape;1901;p4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2" name="Google Shape;1902;p4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3" name="Google Shape;1903;p4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4" name="Google Shape;1904;p4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5" name="Google Shape;1905;p4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6" name="Google Shape;1906;p4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7" name="Google Shape;1907;p4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08" name="Google Shape;1908;p47"/>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TextBox 1">
            <a:extLst>
              <a:ext uri="{FF2B5EF4-FFF2-40B4-BE49-F238E27FC236}">
                <a16:creationId xmlns:a16="http://schemas.microsoft.com/office/drawing/2014/main" id="{71F98D11-84F9-4155-B0CC-FE566014F698}"/>
              </a:ext>
            </a:extLst>
          </p:cNvPr>
          <p:cNvSpPr txBox="1"/>
          <p:nvPr/>
        </p:nvSpPr>
        <p:spPr>
          <a:xfrm>
            <a:off x="215591" y="200722"/>
            <a:ext cx="6058830" cy="553998"/>
          </a:xfrm>
          <a:prstGeom prst="rect">
            <a:avLst/>
          </a:prstGeom>
          <a:noFill/>
        </p:spPr>
        <p:txBody>
          <a:bodyPr wrap="square" rtlCol="0">
            <a:spAutoFit/>
          </a:bodyPr>
          <a:lstStyle/>
          <a:p>
            <a:r>
              <a:rPr lang="en-US" sz="3000" b="1" dirty="0">
                <a:solidFill>
                  <a:schemeClr val="bg2"/>
                </a:solidFill>
              </a:rPr>
              <a:t>Conclusion:</a:t>
            </a:r>
          </a:p>
        </p:txBody>
      </p:sp>
      <p:sp>
        <p:nvSpPr>
          <p:cNvPr id="4" name="Rectangle 1">
            <a:extLst>
              <a:ext uri="{FF2B5EF4-FFF2-40B4-BE49-F238E27FC236}">
                <a16:creationId xmlns:a16="http://schemas.microsoft.com/office/drawing/2014/main" id="{F23D0A5B-A75C-4066-AE28-11B1F5184477}"/>
              </a:ext>
            </a:extLst>
          </p:cNvPr>
          <p:cNvSpPr>
            <a:spLocks noChangeArrowheads="1"/>
          </p:cNvSpPr>
          <p:nvPr/>
        </p:nvSpPr>
        <p:spPr bwMode="auto">
          <a:xfrm>
            <a:off x="101281" y="720537"/>
            <a:ext cx="4648232"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Key Takeaways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Zigbee Smart Energy offers a </a:t>
            </a:r>
            <a:r>
              <a:rPr kumimoji="0" lang="en-US" altLang="en-US" b="1" i="0" u="none" strike="noStrike" cap="none" normalizeH="0" baseline="0" dirty="0">
                <a:ln>
                  <a:noFill/>
                </a:ln>
                <a:solidFill>
                  <a:schemeClr val="tx1"/>
                </a:solidFill>
                <a:effectLst/>
                <a:latin typeface="Arial" panose="020B0604020202020204" pitchFamily="34" charset="0"/>
              </a:rPr>
              <a:t>cost-effective, scalable, and energy-efficient</a:t>
            </a:r>
            <a:r>
              <a:rPr kumimoji="0" lang="en-US" altLang="en-US" b="0" i="0" u="none" strike="noStrike" cap="none" normalizeH="0" baseline="0" dirty="0">
                <a:ln>
                  <a:noFill/>
                </a:ln>
                <a:solidFill>
                  <a:schemeClr val="tx1"/>
                </a:solidFill>
                <a:effectLst/>
                <a:latin typeface="Arial" panose="020B0604020202020204" pitchFamily="34" charset="0"/>
              </a:rPr>
              <a:t> solution for a wide range of smart energy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Security and privacy</a:t>
            </a:r>
            <a:r>
              <a:rPr kumimoji="0" lang="en-US" altLang="en-US" b="0" i="0" u="none" strike="noStrike" cap="none" normalizeH="0" baseline="0" dirty="0">
                <a:ln>
                  <a:noFill/>
                </a:ln>
                <a:solidFill>
                  <a:schemeClr val="tx1"/>
                </a:solidFill>
                <a:effectLst/>
                <a:latin typeface="Arial" panose="020B0604020202020204" pitchFamily="34" charset="0"/>
              </a:rPr>
              <a:t> are crucial considerations, requiring constant attention and regular updates to prevent vulnerabilities.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Despite challenges like </a:t>
            </a:r>
            <a:r>
              <a:rPr kumimoji="0" lang="en-US" altLang="en-US" b="1" i="0" u="none" strike="noStrike" cap="none" normalizeH="0" baseline="0" dirty="0">
                <a:ln>
                  <a:noFill/>
                </a:ln>
                <a:solidFill>
                  <a:schemeClr val="tx1"/>
                </a:solidFill>
                <a:effectLst/>
                <a:latin typeface="Arial" panose="020B0604020202020204" pitchFamily="34" charset="0"/>
              </a:rPr>
              <a:t>interference and bandwidth limitations</a:t>
            </a:r>
            <a:r>
              <a:rPr kumimoji="0" lang="en-US" altLang="en-US" b="0" i="0" u="none" strike="noStrike" cap="none" normalizeH="0" baseline="0" dirty="0">
                <a:ln>
                  <a:noFill/>
                </a:ln>
                <a:solidFill>
                  <a:schemeClr val="tx1"/>
                </a:solidFill>
                <a:effectLst/>
                <a:latin typeface="Arial" panose="020B0604020202020204" pitchFamily="34" charset="0"/>
              </a:rPr>
              <a:t>, Zigbee remains a valuable player in smart energy systems, especially for </a:t>
            </a:r>
            <a:r>
              <a:rPr kumimoji="0" lang="en-US" altLang="en-US" b="1" i="0" u="none" strike="noStrike" cap="none" normalizeH="0" baseline="0" dirty="0">
                <a:ln>
                  <a:noFill/>
                </a:ln>
                <a:solidFill>
                  <a:schemeClr val="tx1"/>
                </a:solidFill>
                <a:effectLst/>
                <a:latin typeface="Arial" panose="020B0604020202020204" pitchFamily="34" charset="0"/>
              </a:rPr>
              <a:t>home automation and industrial use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Looking Forward</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future of Zigbee will likely see </a:t>
            </a:r>
            <a:r>
              <a:rPr kumimoji="0" lang="en-US" altLang="en-US" b="1" i="0" u="none" strike="noStrike" cap="none" normalizeH="0" baseline="0" dirty="0">
                <a:ln>
                  <a:noFill/>
                </a:ln>
                <a:solidFill>
                  <a:schemeClr val="tx1"/>
                </a:solidFill>
                <a:effectLst/>
                <a:latin typeface="Arial" panose="020B0604020202020204" pitchFamily="34" charset="0"/>
              </a:rPr>
              <a:t>integration with newer technologies</a:t>
            </a:r>
            <a:r>
              <a:rPr kumimoji="0" lang="en-US" altLang="en-US" b="0" i="0" u="none" strike="noStrike" cap="none" normalizeH="0" baseline="0" dirty="0">
                <a:ln>
                  <a:noFill/>
                </a:ln>
                <a:solidFill>
                  <a:schemeClr val="tx1"/>
                </a:solidFill>
                <a:effectLst/>
                <a:latin typeface="Arial" panose="020B0604020202020204" pitchFamily="34" charset="0"/>
              </a:rPr>
              <a:t> like 5G and the IoT, addressing existing challenges and expanding its use in </a:t>
            </a:r>
            <a:r>
              <a:rPr kumimoji="0" lang="en-US" altLang="en-US" b="1" i="0" u="none" strike="noStrike" cap="none" normalizeH="0" baseline="0" dirty="0">
                <a:ln>
                  <a:noFill/>
                </a:ln>
                <a:solidFill>
                  <a:schemeClr val="tx1"/>
                </a:solidFill>
                <a:effectLst/>
                <a:latin typeface="Arial" panose="020B0604020202020204" pitchFamily="34" charset="0"/>
              </a:rPr>
              <a:t>smart grids and energy management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7171" name="Picture 3" descr="Writing note showing Conclusion. Business photo showcasing Results analysis  Final decision End of an event or process. Stock Illustration | Adobe Stock">
            <a:extLst>
              <a:ext uri="{FF2B5EF4-FFF2-40B4-BE49-F238E27FC236}">
                <a16:creationId xmlns:a16="http://schemas.microsoft.com/office/drawing/2014/main" id="{23D7822A-3B62-4645-83F8-7966E43FB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1210" y="-13146"/>
            <a:ext cx="4482790" cy="51566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D70946A-E95C-4148-5E37-A01AC537E0DF}"/>
              </a:ext>
            </a:extLst>
          </p:cNvPr>
          <p:cNvPicPr>
            <a:picLocks noChangeAspect="1"/>
          </p:cNvPicPr>
          <p:nvPr/>
        </p:nvPicPr>
        <p:blipFill>
          <a:blip r:embed="rId6"/>
          <a:srcRect l="12716" t="24954" r="35430" b="27077"/>
          <a:stretch/>
        </p:blipFill>
        <p:spPr>
          <a:xfrm>
            <a:off x="9888865" y="705280"/>
            <a:ext cx="5377271" cy="3732940"/>
          </a:xfrm>
          <a:prstGeom prst="rect">
            <a:avLst/>
          </a:prstGeom>
        </p:spPr>
      </p:pic>
      <p:pic>
        <p:nvPicPr>
          <p:cNvPr id="9" name="Picture 8">
            <a:extLst>
              <a:ext uri="{FF2B5EF4-FFF2-40B4-BE49-F238E27FC236}">
                <a16:creationId xmlns:a16="http://schemas.microsoft.com/office/drawing/2014/main" id="{A2DFCB78-0C3A-A4A4-72F8-0BCAA568755C}"/>
              </a:ext>
            </a:extLst>
          </p:cNvPr>
          <p:cNvPicPr>
            <a:picLocks noChangeAspect="1"/>
          </p:cNvPicPr>
          <p:nvPr/>
        </p:nvPicPr>
        <p:blipFill>
          <a:blip r:embed="rId7"/>
          <a:stretch>
            <a:fillRect/>
          </a:stretch>
        </p:blipFill>
        <p:spPr>
          <a:xfrm>
            <a:off x="11623699" y="2015307"/>
            <a:ext cx="1641761" cy="2501731"/>
          </a:xfrm>
          <a:prstGeom prst="rect">
            <a:avLst/>
          </a:prstGeom>
        </p:spPr>
      </p:pic>
      <p:sp>
        <p:nvSpPr>
          <p:cNvPr id="10" name="TextBox 9">
            <a:extLst>
              <a:ext uri="{FF2B5EF4-FFF2-40B4-BE49-F238E27FC236}">
                <a16:creationId xmlns:a16="http://schemas.microsoft.com/office/drawing/2014/main" id="{9E53BAD0-8FF6-15EC-6912-9624BA464817}"/>
              </a:ext>
            </a:extLst>
          </p:cNvPr>
          <p:cNvSpPr txBox="1"/>
          <p:nvPr/>
        </p:nvSpPr>
        <p:spPr>
          <a:xfrm>
            <a:off x="-3259129" y="-901165"/>
            <a:ext cx="3474720" cy="553998"/>
          </a:xfrm>
          <a:prstGeom prst="rect">
            <a:avLst/>
          </a:prstGeom>
          <a:noFill/>
        </p:spPr>
        <p:txBody>
          <a:bodyPr wrap="square" rtlCol="0">
            <a:spAutoFit/>
          </a:bodyPr>
          <a:lstStyle/>
          <a:p>
            <a:r>
              <a:rPr lang="en-US" sz="3000" b="1" dirty="0">
                <a:solidFill>
                  <a:schemeClr val="bg2"/>
                </a:solidFill>
              </a:rPr>
              <a:t>Any Question??</a:t>
            </a:r>
          </a:p>
        </p:txBody>
      </p:sp>
    </p:spTree>
    <p:extLst>
      <p:ext uri="{BB962C8B-B14F-4D97-AF65-F5344CB8AC3E}">
        <p14:creationId xmlns:p14="http://schemas.microsoft.com/office/powerpoint/2010/main" val="2543282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56">
          <a:extLst>
            <a:ext uri="{FF2B5EF4-FFF2-40B4-BE49-F238E27FC236}">
              <a16:creationId xmlns:a16="http://schemas.microsoft.com/office/drawing/2014/main" id="{385898E4-3386-84F6-1D07-3278A4E8BA3B}"/>
            </a:ext>
          </a:extLst>
        </p:cNvPr>
        <p:cNvGrpSpPr/>
        <p:nvPr/>
      </p:nvGrpSpPr>
      <p:grpSpPr>
        <a:xfrm>
          <a:off x="0" y="0"/>
          <a:ext cx="0" cy="0"/>
          <a:chOff x="0" y="0"/>
          <a:chExt cx="0" cy="0"/>
        </a:xfrm>
      </p:grpSpPr>
      <p:grpSp>
        <p:nvGrpSpPr>
          <p:cNvPr id="1859" name="Google Shape;1859;p47">
            <a:extLst>
              <a:ext uri="{FF2B5EF4-FFF2-40B4-BE49-F238E27FC236}">
                <a16:creationId xmlns:a16="http://schemas.microsoft.com/office/drawing/2014/main" id="{5CA21E18-D777-1DA2-433E-FD906087671A}"/>
              </a:ext>
            </a:extLst>
          </p:cNvPr>
          <p:cNvGrpSpPr/>
          <p:nvPr/>
        </p:nvGrpSpPr>
        <p:grpSpPr>
          <a:xfrm>
            <a:off x="5879900" y="-775439"/>
            <a:ext cx="5128253" cy="6694378"/>
            <a:chOff x="6222800" y="-628478"/>
            <a:chExt cx="5128253" cy="6694378"/>
          </a:xfrm>
        </p:grpSpPr>
        <p:pic>
          <p:nvPicPr>
            <p:cNvPr id="1860" name="Google Shape;1860;p47">
              <a:extLst>
                <a:ext uri="{FF2B5EF4-FFF2-40B4-BE49-F238E27FC236}">
                  <a16:creationId xmlns:a16="http://schemas.microsoft.com/office/drawing/2014/main" id="{C1D0EAD3-B7B8-F291-AE02-4282CD64F2D4}"/>
                </a:ext>
              </a:extLst>
            </p:cNvPr>
            <p:cNvPicPr preferRelativeResize="0"/>
            <p:nvPr/>
          </p:nvPicPr>
          <p:blipFill rotWithShape="1">
            <a:blip r:embed="rId3">
              <a:alphaModFix/>
            </a:blip>
            <a:srcRect t="17657" b="17663"/>
            <a:stretch/>
          </p:blipFill>
          <p:spPr>
            <a:xfrm>
              <a:off x="7517168" y="-628478"/>
              <a:ext cx="3082266" cy="2352450"/>
            </a:xfrm>
            <a:prstGeom prst="rect">
              <a:avLst/>
            </a:prstGeom>
            <a:noFill/>
            <a:ln>
              <a:noFill/>
            </a:ln>
          </p:spPr>
        </p:pic>
        <p:pic>
          <p:nvPicPr>
            <p:cNvPr id="1861" name="Google Shape;1861;p47">
              <a:extLst>
                <a:ext uri="{FF2B5EF4-FFF2-40B4-BE49-F238E27FC236}">
                  <a16:creationId xmlns:a16="http://schemas.microsoft.com/office/drawing/2014/main" id="{BF6EC117-A716-2BB1-946F-F73C575B664B}"/>
                </a:ext>
              </a:extLst>
            </p:cNvPr>
            <p:cNvPicPr preferRelativeResize="0"/>
            <p:nvPr/>
          </p:nvPicPr>
          <p:blipFill rotWithShape="1">
            <a:blip r:embed="rId4">
              <a:alphaModFix/>
            </a:blip>
            <a:srcRect l="16960" t="24718" r="7121" b="26177"/>
            <a:stretch/>
          </p:blipFill>
          <p:spPr>
            <a:xfrm>
              <a:off x="6714900" y="3028141"/>
              <a:ext cx="3980176" cy="3037760"/>
            </a:xfrm>
            <a:prstGeom prst="rect">
              <a:avLst/>
            </a:prstGeom>
            <a:noFill/>
            <a:ln>
              <a:noFill/>
            </a:ln>
          </p:spPr>
        </p:pic>
        <p:sp>
          <p:nvSpPr>
            <p:cNvPr id="1862" name="Google Shape;1862;p47">
              <a:extLst>
                <a:ext uri="{FF2B5EF4-FFF2-40B4-BE49-F238E27FC236}">
                  <a16:creationId xmlns:a16="http://schemas.microsoft.com/office/drawing/2014/main" id="{AC3E8916-4B3B-D4D9-C444-48E08FC1EF0D}"/>
                </a:ext>
              </a:extLst>
            </p:cNvPr>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3" name="Google Shape;1863;p47">
              <a:extLst>
                <a:ext uri="{FF2B5EF4-FFF2-40B4-BE49-F238E27FC236}">
                  <a16:creationId xmlns:a16="http://schemas.microsoft.com/office/drawing/2014/main" id="{5F2BE76C-5397-ABDA-F1EA-0EA1BCC81469}"/>
                </a:ext>
              </a:extLst>
            </p:cNvPr>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4" name="Google Shape;1864;p47">
              <a:extLst>
                <a:ext uri="{FF2B5EF4-FFF2-40B4-BE49-F238E27FC236}">
                  <a16:creationId xmlns:a16="http://schemas.microsoft.com/office/drawing/2014/main" id="{3184A5D8-E40B-4DD2-5B47-FF9464121852}"/>
                </a:ext>
              </a:extLst>
            </p:cNvPr>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65" name="Google Shape;1865;p47">
              <a:extLst>
                <a:ext uri="{FF2B5EF4-FFF2-40B4-BE49-F238E27FC236}">
                  <a16:creationId xmlns:a16="http://schemas.microsoft.com/office/drawing/2014/main" id="{B820D3C0-FE74-6120-FC73-D4EE1604C451}"/>
                </a:ext>
              </a:extLst>
            </p:cNvPr>
            <p:cNvGrpSpPr/>
            <p:nvPr/>
          </p:nvGrpSpPr>
          <p:grpSpPr>
            <a:xfrm>
              <a:off x="6794737" y="4179460"/>
              <a:ext cx="734664" cy="735137"/>
              <a:chOff x="959750" y="3039275"/>
              <a:chExt cx="582050" cy="582425"/>
            </a:xfrm>
          </p:grpSpPr>
          <p:sp>
            <p:nvSpPr>
              <p:cNvPr id="1866" name="Google Shape;1866;p47">
                <a:extLst>
                  <a:ext uri="{FF2B5EF4-FFF2-40B4-BE49-F238E27FC236}">
                    <a16:creationId xmlns:a16="http://schemas.microsoft.com/office/drawing/2014/main" id="{D2B1D0F5-C275-FD2C-F43F-51BD064263DF}"/>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7" name="Google Shape;1867;p47">
                <a:extLst>
                  <a:ext uri="{FF2B5EF4-FFF2-40B4-BE49-F238E27FC236}">
                    <a16:creationId xmlns:a16="http://schemas.microsoft.com/office/drawing/2014/main" id="{779DC2B3-369B-E1FC-5F89-D0607CBF3BF4}"/>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8" name="Google Shape;1868;p47">
                <a:extLst>
                  <a:ext uri="{FF2B5EF4-FFF2-40B4-BE49-F238E27FC236}">
                    <a16:creationId xmlns:a16="http://schemas.microsoft.com/office/drawing/2014/main" id="{2161BA41-CECB-4B6C-C511-F59425E58C0A}"/>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9" name="Google Shape;1869;p47">
                <a:extLst>
                  <a:ext uri="{FF2B5EF4-FFF2-40B4-BE49-F238E27FC236}">
                    <a16:creationId xmlns:a16="http://schemas.microsoft.com/office/drawing/2014/main" id="{C6C65AC2-5CFA-31AE-B33A-B0DEF93545DD}"/>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0" name="Google Shape;1870;p47">
                <a:extLst>
                  <a:ext uri="{FF2B5EF4-FFF2-40B4-BE49-F238E27FC236}">
                    <a16:creationId xmlns:a16="http://schemas.microsoft.com/office/drawing/2014/main" id="{4C705E32-2FB8-AA33-3E3E-CEECC5304AE1}"/>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1" name="Google Shape;1871;p47">
                <a:extLst>
                  <a:ext uri="{FF2B5EF4-FFF2-40B4-BE49-F238E27FC236}">
                    <a16:creationId xmlns:a16="http://schemas.microsoft.com/office/drawing/2014/main" id="{28B86975-B57A-7206-6B4D-D0B60006DB48}"/>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2" name="Google Shape;1872;p47">
                <a:extLst>
                  <a:ext uri="{FF2B5EF4-FFF2-40B4-BE49-F238E27FC236}">
                    <a16:creationId xmlns:a16="http://schemas.microsoft.com/office/drawing/2014/main" id="{D68B9A62-2C0B-5EE3-CA51-1BDC91A75586}"/>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3" name="Google Shape;1873;p47">
              <a:extLst>
                <a:ext uri="{FF2B5EF4-FFF2-40B4-BE49-F238E27FC236}">
                  <a16:creationId xmlns:a16="http://schemas.microsoft.com/office/drawing/2014/main" id="{22C7BCFA-B57B-4941-9E9C-EF2DF9F164CA}"/>
                </a:ext>
              </a:extLst>
            </p:cNvPr>
            <p:cNvGrpSpPr/>
            <p:nvPr/>
          </p:nvGrpSpPr>
          <p:grpSpPr>
            <a:xfrm>
              <a:off x="8128313" y="1310040"/>
              <a:ext cx="169158" cy="169158"/>
              <a:chOff x="8356813" y="1074288"/>
              <a:chExt cx="351900" cy="351900"/>
            </a:xfrm>
          </p:grpSpPr>
          <p:sp>
            <p:nvSpPr>
              <p:cNvPr id="1874" name="Google Shape;1874;p47">
                <a:extLst>
                  <a:ext uri="{FF2B5EF4-FFF2-40B4-BE49-F238E27FC236}">
                    <a16:creationId xmlns:a16="http://schemas.microsoft.com/office/drawing/2014/main" id="{6AB8C89F-499E-DC55-6749-19DB310ABD60}"/>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5" name="Google Shape;1875;p47">
                <a:extLst>
                  <a:ext uri="{FF2B5EF4-FFF2-40B4-BE49-F238E27FC236}">
                    <a16:creationId xmlns:a16="http://schemas.microsoft.com/office/drawing/2014/main" id="{DC5A7454-D029-0DB8-A5F7-D8C21BF095D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6" name="Google Shape;1876;p47">
              <a:extLst>
                <a:ext uri="{FF2B5EF4-FFF2-40B4-BE49-F238E27FC236}">
                  <a16:creationId xmlns:a16="http://schemas.microsoft.com/office/drawing/2014/main" id="{8C47A082-83AE-47D9-4997-F3F28DF5EF9C}"/>
                </a:ext>
              </a:extLst>
            </p:cNvPr>
            <p:cNvGrpSpPr/>
            <p:nvPr/>
          </p:nvGrpSpPr>
          <p:grpSpPr>
            <a:xfrm>
              <a:off x="7360240" y="2075006"/>
              <a:ext cx="169158" cy="169158"/>
              <a:chOff x="8356813" y="1074288"/>
              <a:chExt cx="351900" cy="351900"/>
            </a:xfrm>
          </p:grpSpPr>
          <p:sp>
            <p:nvSpPr>
              <p:cNvPr id="1877" name="Google Shape;1877;p47">
                <a:extLst>
                  <a:ext uri="{FF2B5EF4-FFF2-40B4-BE49-F238E27FC236}">
                    <a16:creationId xmlns:a16="http://schemas.microsoft.com/office/drawing/2014/main" id="{BB8EB84B-EB36-38BA-3BAA-50E105BA748E}"/>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8" name="Google Shape;1878;p47">
                <a:extLst>
                  <a:ext uri="{FF2B5EF4-FFF2-40B4-BE49-F238E27FC236}">
                    <a16:creationId xmlns:a16="http://schemas.microsoft.com/office/drawing/2014/main" id="{0A7D4A70-B1E3-975B-81C0-B881955D65B9}"/>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9" name="Google Shape;1879;p47">
              <a:extLst>
                <a:ext uri="{FF2B5EF4-FFF2-40B4-BE49-F238E27FC236}">
                  <a16:creationId xmlns:a16="http://schemas.microsoft.com/office/drawing/2014/main" id="{AF1AEEEF-003C-5B35-4F78-D9928A7B7047}"/>
                </a:ext>
              </a:extLst>
            </p:cNvPr>
            <p:cNvGrpSpPr/>
            <p:nvPr/>
          </p:nvGrpSpPr>
          <p:grpSpPr>
            <a:xfrm>
              <a:off x="8233587" y="3028150"/>
              <a:ext cx="169158" cy="169158"/>
              <a:chOff x="8356813" y="1074288"/>
              <a:chExt cx="351900" cy="351900"/>
            </a:xfrm>
          </p:grpSpPr>
          <p:sp>
            <p:nvSpPr>
              <p:cNvPr id="1880" name="Google Shape;1880;p47">
                <a:extLst>
                  <a:ext uri="{FF2B5EF4-FFF2-40B4-BE49-F238E27FC236}">
                    <a16:creationId xmlns:a16="http://schemas.microsoft.com/office/drawing/2014/main" id="{CC62122A-C92D-2D4A-6D41-4BA66DFE4054}"/>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1" name="Google Shape;1881;p47">
                <a:extLst>
                  <a:ext uri="{FF2B5EF4-FFF2-40B4-BE49-F238E27FC236}">
                    <a16:creationId xmlns:a16="http://schemas.microsoft.com/office/drawing/2014/main" id="{FE2C958F-FE19-26F5-0428-19E82F6FF29D}"/>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82" name="Google Shape;1882;p47">
              <a:extLst>
                <a:ext uri="{FF2B5EF4-FFF2-40B4-BE49-F238E27FC236}">
                  <a16:creationId xmlns:a16="http://schemas.microsoft.com/office/drawing/2014/main" id="{43C49A2E-CF71-C316-B00E-65DF3BC17F9B}"/>
                </a:ext>
              </a:extLst>
            </p:cNvPr>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83" name="Google Shape;1883;p47">
              <a:extLst>
                <a:ext uri="{FF2B5EF4-FFF2-40B4-BE49-F238E27FC236}">
                  <a16:creationId xmlns:a16="http://schemas.microsoft.com/office/drawing/2014/main" id="{6F180B43-2569-317C-B8E2-A684B4AECB9D}"/>
                </a:ext>
              </a:extLst>
            </p:cNvPr>
            <p:cNvGrpSpPr/>
            <p:nvPr/>
          </p:nvGrpSpPr>
          <p:grpSpPr>
            <a:xfrm>
              <a:off x="8782808" y="2723340"/>
              <a:ext cx="883449" cy="2083923"/>
              <a:chOff x="8337812" y="3492483"/>
              <a:chExt cx="699928" cy="1651024"/>
            </a:xfrm>
          </p:grpSpPr>
          <p:sp>
            <p:nvSpPr>
              <p:cNvPr id="1884" name="Google Shape;1884;p47">
                <a:extLst>
                  <a:ext uri="{FF2B5EF4-FFF2-40B4-BE49-F238E27FC236}">
                    <a16:creationId xmlns:a16="http://schemas.microsoft.com/office/drawing/2014/main" id="{F2FA2DB8-5059-CD86-52D0-B2403BD9EE0D}"/>
                  </a:ext>
                </a:extLst>
              </p:cNvPr>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5" name="Google Shape;1885;p47">
                <a:extLst>
                  <a:ext uri="{FF2B5EF4-FFF2-40B4-BE49-F238E27FC236}">
                    <a16:creationId xmlns:a16="http://schemas.microsoft.com/office/drawing/2014/main" id="{5405AFF4-F954-C167-432E-CFEE0B8EC1F0}"/>
                  </a:ext>
                </a:extLst>
              </p:cNvPr>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6" name="Google Shape;1886;p47">
                <a:extLst>
                  <a:ext uri="{FF2B5EF4-FFF2-40B4-BE49-F238E27FC236}">
                    <a16:creationId xmlns:a16="http://schemas.microsoft.com/office/drawing/2014/main" id="{91FBFA3D-2314-72D2-0969-D49EAD5F6B9D}"/>
                  </a:ext>
                </a:extLst>
              </p:cNvPr>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7" name="Google Shape;1887;p47">
              <a:extLst>
                <a:ext uri="{FF2B5EF4-FFF2-40B4-BE49-F238E27FC236}">
                  <a16:creationId xmlns:a16="http://schemas.microsoft.com/office/drawing/2014/main" id="{D9727500-7391-2CE0-F511-9D3E63B73CDF}"/>
                </a:ext>
              </a:extLst>
            </p:cNvPr>
            <p:cNvGrpSpPr/>
            <p:nvPr/>
          </p:nvGrpSpPr>
          <p:grpSpPr>
            <a:xfrm>
              <a:off x="8215673" y="4178313"/>
              <a:ext cx="1141869" cy="916509"/>
              <a:chOff x="7945225" y="4302000"/>
              <a:chExt cx="904666" cy="726121"/>
            </a:xfrm>
          </p:grpSpPr>
          <p:sp>
            <p:nvSpPr>
              <p:cNvPr id="1888" name="Google Shape;1888;p47">
                <a:extLst>
                  <a:ext uri="{FF2B5EF4-FFF2-40B4-BE49-F238E27FC236}">
                    <a16:creationId xmlns:a16="http://schemas.microsoft.com/office/drawing/2014/main" id="{86B007B2-EF9D-D82E-9EF3-60381EA273F9}"/>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9" name="Google Shape;1889;p47">
                <a:extLst>
                  <a:ext uri="{FF2B5EF4-FFF2-40B4-BE49-F238E27FC236}">
                    <a16:creationId xmlns:a16="http://schemas.microsoft.com/office/drawing/2014/main" id="{0CA73993-4A0E-DE1C-6218-462E1C5E1846}"/>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0" name="Google Shape;1890;p47">
                <a:extLst>
                  <a:ext uri="{FF2B5EF4-FFF2-40B4-BE49-F238E27FC236}">
                    <a16:creationId xmlns:a16="http://schemas.microsoft.com/office/drawing/2014/main" id="{34732C52-B5F7-7E04-3B6F-D0D17B570197}"/>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91" name="Google Shape;1891;p47">
              <a:extLst>
                <a:ext uri="{FF2B5EF4-FFF2-40B4-BE49-F238E27FC236}">
                  <a16:creationId xmlns:a16="http://schemas.microsoft.com/office/drawing/2014/main" id="{92291C7B-8F41-8765-56A1-1A9AEC9BDAE5}"/>
                </a:ext>
              </a:extLst>
            </p:cNvPr>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92" name="Google Shape;1892;p47">
              <a:extLst>
                <a:ext uri="{FF2B5EF4-FFF2-40B4-BE49-F238E27FC236}">
                  <a16:creationId xmlns:a16="http://schemas.microsoft.com/office/drawing/2014/main" id="{413C46BA-0723-FC35-ABC9-9DDD1A30BAC8}"/>
                </a:ext>
              </a:extLst>
            </p:cNvPr>
            <p:cNvGrpSpPr/>
            <p:nvPr/>
          </p:nvGrpSpPr>
          <p:grpSpPr>
            <a:xfrm>
              <a:off x="7774724" y="3187835"/>
              <a:ext cx="734664" cy="735137"/>
              <a:chOff x="959750" y="3039275"/>
              <a:chExt cx="582050" cy="582425"/>
            </a:xfrm>
          </p:grpSpPr>
          <p:sp>
            <p:nvSpPr>
              <p:cNvPr id="1893" name="Google Shape;1893;p47">
                <a:extLst>
                  <a:ext uri="{FF2B5EF4-FFF2-40B4-BE49-F238E27FC236}">
                    <a16:creationId xmlns:a16="http://schemas.microsoft.com/office/drawing/2014/main" id="{09F19B12-E2DA-1E29-8F33-0894A678BA57}"/>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4" name="Google Shape;1894;p47">
                <a:extLst>
                  <a:ext uri="{FF2B5EF4-FFF2-40B4-BE49-F238E27FC236}">
                    <a16:creationId xmlns:a16="http://schemas.microsoft.com/office/drawing/2014/main" id="{4F0B1DB3-4513-8387-4626-B4415AB32A55}"/>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5" name="Google Shape;1895;p47">
                <a:extLst>
                  <a:ext uri="{FF2B5EF4-FFF2-40B4-BE49-F238E27FC236}">
                    <a16:creationId xmlns:a16="http://schemas.microsoft.com/office/drawing/2014/main" id="{C160EC52-38C8-5455-CF10-F9E885E02498}"/>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6" name="Google Shape;1896;p47">
                <a:extLst>
                  <a:ext uri="{FF2B5EF4-FFF2-40B4-BE49-F238E27FC236}">
                    <a16:creationId xmlns:a16="http://schemas.microsoft.com/office/drawing/2014/main" id="{61D4DCBE-ADA8-6AB3-F9CF-181603529A38}"/>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7" name="Google Shape;1897;p47">
                <a:extLst>
                  <a:ext uri="{FF2B5EF4-FFF2-40B4-BE49-F238E27FC236}">
                    <a16:creationId xmlns:a16="http://schemas.microsoft.com/office/drawing/2014/main" id="{E258C37A-3222-5024-AB83-BEED43EBB53E}"/>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8" name="Google Shape;1898;p47">
                <a:extLst>
                  <a:ext uri="{FF2B5EF4-FFF2-40B4-BE49-F238E27FC236}">
                    <a16:creationId xmlns:a16="http://schemas.microsoft.com/office/drawing/2014/main" id="{C359A9E7-6808-357E-27C0-3C686094C875}"/>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9" name="Google Shape;1899;p47">
                <a:extLst>
                  <a:ext uri="{FF2B5EF4-FFF2-40B4-BE49-F238E27FC236}">
                    <a16:creationId xmlns:a16="http://schemas.microsoft.com/office/drawing/2014/main" id="{86CC6DA6-A231-6363-D8B0-D210EC4E961C}"/>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00" name="Google Shape;1900;p47">
              <a:extLst>
                <a:ext uri="{FF2B5EF4-FFF2-40B4-BE49-F238E27FC236}">
                  <a16:creationId xmlns:a16="http://schemas.microsoft.com/office/drawing/2014/main" id="{7D3AAB91-7288-57EE-1979-EADF4B390FB0}"/>
                </a:ext>
              </a:extLst>
            </p:cNvPr>
            <p:cNvGrpSpPr/>
            <p:nvPr/>
          </p:nvGrpSpPr>
          <p:grpSpPr>
            <a:xfrm>
              <a:off x="7625399" y="3691035"/>
              <a:ext cx="734664" cy="735137"/>
              <a:chOff x="959750" y="3039275"/>
              <a:chExt cx="582050" cy="582425"/>
            </a:xfrm>
          </p:grpSpPr>
          <p:sp>
            <p:nvSpPr>
              <p:cNvPr id="1901" name="Google Shape;1901;p47">
                <a:extLst>
                  <a:ext uri="{FF2B5EF4-FFF2-40B4-BE49-F238E27FC236}">
                    <a16:creationId xmlns:a16="http://schemas.microsoft.com/office/drawing/2014/main" id="{C25FC410-CAA3-E9EF-A80A-FC22EECD92FA}"/>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2" name="Google Shape;1902;p47">
                <a:extLst>
                  <a:ext uri="{FF2B5EF4-FFF2-40B4-BE49-F238E27FC236}">
                    <a16:creationId xmlns:a16="http://schemas.microsoft.com/office/drawing/2014/main" id="{C63AD5C3-2042-F65A-F245-3E1A7CCD74D2}"/>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3" name="Google Shape;1903;p47">
                <a:extLst>
                  <a:ext uri="{FF2B5EF4-FFF2-40B4-BE49-F238E27FC236}">
                    <a16:creationId xmlns:a16="http://schemas.microsoft.com/office/drawing/2014/main" id="{8C7C23CA-4E71-8AA8-BB63-410CCB4CB728}"/>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4" name="Google Shape;1904;p47">
                <a:extLst>
                  <a:ext uri="{FF2B5EF4-FFF2-40B4-BE49-F238E27FC236}">
                    <a16:creationId xmlns:a16="http://schemas.microsoft.com/office/drawing/2014/main" id="{106E6439-DD17-3719-2C2E-322FCC348366}"/>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5" name="Google Shape;1905;p47">
                <a:extLst>
                  <a:ext uri="{FF2B5EF4-FFF2-40B4-BE49-F238E27FC236}">
                    <a16:creationId xmlns:a16="http://schemas.microsoft.com/office/drawing/2014/main" id="{FDDC5CED-CE3B-2DFB-FA96-12382707A479}"/>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6" name="Google Shape;1906;p47">
                <a:extLst>
                  <a:ext uri="{FF2B5EF4-FFF2-40B4-BE49-F238E27FC236}">
                    <a16:creationId xmlns:a16="http://schemas.microsoft.com/office/drawing/2014/main" id="{BECD906B-E6A8-8900-8DFE-39BBC671E5B0}"/>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7" name="Google Shape;1907;p47">
                <a:extLst>
                  <a:ext uri="{FF2B5EF4-FFF2-40B4-BE49-F238E27FC236}">
                    <a16:creationId xmlns:a16="http://schemas.microsoft.com/office/drawing/2014/main" id="{82AC91A8-6B56-5BCB-CFA3-DB6BD0B6DF8B}"/>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08" name="Google Shape;1908;p47">
              <a:extLst>
                <a:ext uri="{FF2B5EF4-FFF2-40B4-BE49-F238E27FC236}">
                  <a16:creationId xmlns:a16="http://schemas.microsoft.com/office/drawing/2014/main" id="{4C409466-9F5F-DB42-8ABC-C8FB641961BF}"/>
                </a:ext>
              </a:extLst>
            </p:cNvPr>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TextBox 1">
            <a:extLst>
              <a:ext uri="{FF2B5EF4-FFF2-40B4-BE49-F238E27FC236}">
                <a16:creationId xmlns:a16="http://schemas.microsoft.com/office/drawing/2014/main" id="{EDB31270-0EC5-9BC5-C62E-5307C88847BF}"/>
              </a:ext>
            </a:extLst>
          </p:cNvPr>
          <p:cNvSpPr txBox="1"/>
          <p:nvPr/>
        </p:nvSpPr>
        <p:spPr>
          <a:xfrm>
            <a:off x="363819" y="-1178164"/>
            <a:ext cx="6058830" cy="553998"/>
          </a:xfrm>
          <a:prstGeom prst="rect">
            <a:avLst/>
          </a:prstGeom>
          <a:noFill/>
        </p:spPr>
        <p:txBody>
          <a:bodyPr wrap="square" rtlCol="0">
            <a:spAutoFit/>
          </a:bodyPr>
          <a:lstStyle/>
          <a:p>
            <a:r>
              <a:rPr lang="en-US" sz="3000" b="1" dirty="0">
                <a:solidFill>
                  <a:schemeClr val="bg2"/>
                </a:solidFill>
              </a:rPr>
              <a:t>Conclusion:</a:t>
            </a:r>
          </a:p>
        </p:txBody>
      </p:sp>
      <p:sp>
        <p:nvSpPr>
          <p:cNvPr id="4" name="Rectangle 1">
            <a:extLst>
              <a:ext uri="{FF2B5EF4-FFF2-40B4-BE49-F238E27FC236}">
                <a16:creationId xmlns:a16="http://schemas.microsoft.com/office/drawing/2014/main" id="{D6C2D54D-1382-DF3F-F7E5-F9CE8F69C0D1}"/>
              </a:ext>
            </a:extLst>
          </p:cNvPr>
          <p:cNvSpPr>
            <a:spLocks noChangeArrowheads="1"/>
          </p:cNvSpPr>
          <p:nvPr/>
        </p:nvSpPr>
        <p:spPr bwMode="auto">
          <a:xfrm>
            <a:off x="-6349743" y="615331"/>
            <a:ext cx="4648232"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Key Takeaways</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Zigbee Smart Energy offers a </a:t>
            </a:r>
            <a:r>
              <a:rPr kumimoji="0" lang="en-US" altLang="en-US" b="1" i="0" u="none" strike="noStrike" cap="none" normalizeH="0" baseline="0" dirty="0">
                <a:ln>
                  <a:noFill/>
                </a:ln>
                <a:solidFill>
                  <a:schemeClr val="tx1"/>
                </a:solidFill>
                <a:effectLst/>
                <a:latin typeface="Arial" panose="020B0604020202020204" pitchFamily="34" charset="0"/>
              </a:rPr>
              <a:t>cost-effective, scalable, and energy-efficient</a:t>
            </a:r>
            <a:r>
              <a:rPr kumimoji="0" lang="en-US" altLang="en-US" b="0" i="0" u="none" strike="noStrike" cap="none" normalizeH="0" baseline="0" dirty="0">
                <a:ln>
                  <a:noFill/>
                </a:ln>
                <a:solidFill>
                  <a:schemeClr val="tx1"/>
                </a:solidFill>
                <a:effectLst/>
                <a:latin typeface="Arial" panose="020B0604020202020204" pitchFamily="34" charset="0"/>
              </a:rPr>
              <a:t> solution for a wide range of smart energy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Security and privacy</a:t>
            </a:r>
            <a:r>
              <a:rPr kumimoji="0" lang="en-US" altLang="en-US" b="0" i="0" u="none" strike="noStrike" cap="none" normalizeH="0" baseline="0" dirty="0">
                <a:ln>
                  <a:noFill/>
                </a:ln>
                <a:solidFill>
                  <a:schemeClr val="tx1"/>
                </a:solidFill>
                <a:effectLst/>
                <a:latin typeface="Arial" panose="020B0604020202020204" pitchFamily="34" charset="0"/>
              </a:rPr>
              <a:t> are crucial considerations, requiring constant attention and regular updates to prevent vulnerabilities.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Despite challenges like </a:t>
            </a:r>
            <a:r>
              <a:rPr kumimoji="0" lang="en-US" altLang="en-US" b="1" i="0" u="none" strike="noStrike" cap="none" normalizeH="0" baseline="0" dirty="0">
                <a:ln>
                  <a:noFill/>
                </a:ln>
                <a:solidFill>
                  <a:schemeClr val="tx1"/>
                </a:solidFill>
                <a:effectLst/>
                <a:latin typeface="Arial" panose="020B0604020202020204" pitchFamily="34" charset="0"/>
              </a:rPr>
              <a:t>interference and bandwidth limitations</a:t>
            </a:r>
            <a:r>
              <a:rPr kumimoji="0" lang="en-US" altLang="en-US" b="0" i="0" u="none" strike="noStrike" cap="none" normalizeH="0" baseline="0" dirty="0">
                <a:ln>
                  <a:noFill/>
                </a:ln>
                <a:solidFill>
                  <a:schemeClr val="tx1"/>
                </a:solidFill>
                <a:effectLst/>
                <a:latin typeface="Arial" panose="020B0604020202020204" pitchFamily="34" charset="0"/>
              </a:rPr>
              <a:t>, Zigbee remains a valuable player in smart energy systems, especially for </a:t>
            </a:r>
            <a:r>
              <a:rPr kumimoji="0" lang="en-US" altLang="en-US" b="1" i="0" u="none" strike="noStrike" cap="none" normalizeH="0" baseline="0" dirty="0">
                <a:ln>
                  <a:noFill/>
                </a:ln>
                <a:solidFill>
                  <a:schemeClr val="tx1"/>
                </a:solidFill>
                <a:effectLst/>
                <a:latin typeface="Arial" panose="020B0604020202020204" pitchFamily="34" charset="0"/>
              </a:rPr>
              <a:t>home automation and industrial use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Looking Forward</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future of Zigbee will likely see </a:t>
            </a:r>
            <a:r>
              <a:rPr kumimoji="0" lang="en-US" altLang="en-US" b="1" i="0" u="none" strike="noStrike" cap="none" normalizeH="0" baseline="0" dirty="0">
                <a:ln>
                  <a:noFill/>
                </a:ln>
                <a:solidFill>
                  <a:schemeClr val="tx1"/>
                </a:solidFill>
                <a:effectLst/>
                <a:latin typeface="Arial" panose="020B0604020202020204" pitchFamily="34" charset="0"/>
              </a:rPr>
              <a:t>integration with newer technologies</a:t>
            </a:r>
            <a:r>
              <a:rPr kumimoji="0" lang="en-US" altLang="en-US" b="0" i="0" u="none" strike="noStrike" cap="none" normalizeH="0" baseline="0" dirty="0">
                <a:ln>
                  <a:noFill/>
                </a:ln>
                <a:solidFill>
                  <a:schemeClr val="tx1"/>
                </a:solidFill>
                <a:effectLst/>
                <a:latin typeface="Arial" panose="020B0604020202020204" pitchFamily="34" charset="0"/>
              </a:rPr>
              <a:t> like 5G and the IoT, addressing existing challenges and expanding its use in </a:t>
            </a:r>
            <a:r>
              <a:rPr kumimoji="0" lang="en-US" altLang="en-US" b="1" i="0" u="none" strike="noStrike" cap="none" normalizeH="0" baseline="0" dirty="0">
                <a:ln>
                  <a:noFill/>
                </a:ln>
                <a:solidFill>
                  <a:schemeClr val="tx1"/>
                </a:solidFill>
                <a:effectLst/>
                <a:latin typeface="Arial" panose="020B0604020202020204" pitchFamily="34" charset="0"/>
              </a:rPr>
              <a:t>smart grids and energy management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7171" name="Picture 3" descr="Writing note showing Conclusion. Business photo showcasing Results analysis  Final decision End of an event or process. Stock Illustration | Adobe Stock">
            <a:extLst>
              <a:ext uri="{FF2B5EF4-FFF2-40B4-BE49-F238E27FC236}">
                <a16:creationId xmlns:a16="http://schemas.microsoft.com/office/drawing/2014/main" id="{17EC2104-E75A-A8A0-E582-2CF4B69139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2066" y="-200391"/>
            <a:ext cx="4482790" cy="51566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686B53F-27BB-32A4-F685-227BA0594991}"/>
              </a:ext>
            </a:extLst>
          </p:cNvPr>
          <p:cNvPicPr>
            <a:picLocks noChangeAspect="1"/>
          </p:cNvPicPr>
          <p:nvPr/>
        </p:nvPicPr>
        <p:blipFill>
          <a:blip r:embed="rId6"/>
          <a:srcRect l="12716" t="24954" r="35430" b="27077"/>
          <a:stretch/>
        </p:blipFill>
        <p:spPr>
          <a:xfrm>
            <a:off x="2145042" y="1146259"/>
            <a:ext cx="4323497" cy="3001403"/>
          </a:xfrm>
          <a:prstGeom prst="rect">
            <a:avLst/>
          </a:prstGeom>
        </p:spPr>
      </p:pic>
      <p:pic>
        <p:nvPicPr>
          <p:cNvPr id="9" name="Picture 8">
            <a:extLst>
              <a:ext uri="{FF2B5EF4-FFF2-40B4-BE49-F238E27FC236}">
                <a16:creationId xmlns:a16="http://schemas.microsoft.com/office/drawing/2014/main" id="{508C9C8B-614F-D37A-B402-E65A222E3A3A}"/>
              </a:ext>
            </a:extLst>
          </p:cNvPr>
          <p:cNvPicPr>
            <a:picLocks noChangeAspect="1"/>
          </p:cNvPicPr>
          <p:nvPr/>
        </p:nvPicPr>
        <p:blipFill>
          <a:blip r:embed="rId7"/>
          <a:stretch>
            <a:fillRect/>
          </a:stretch>
        </p:blipFill>
        <p:spPr>
          <a:xfrm>
            <a:off x="3335771" y="2522026"/>
            <a:ext cx="1326123" cy="2020759"/>
          </a:xfrm>
          <a:prstGeom prst="rect">
            <a:avLst/>
          </a:prstGeom>
        </p:spPr>
      </p:pic>
      <p:sp>
        <p:nvSpPr>
          <p:cNvPr id="10" name="TextBox 9">
            <a:extLst>
              <a:ext uri="{FF2B5EF4-FFF2-40B4-BE49-F238E27FC236}">
                <a16:creationId xmlns:a16="http://schemas.microsoft.com/office/drawing/2014/main" id="{B7F2CE4E-4272-BCA8-688D-716CA659BD4D}"/>
              </a:ext>
            </a:extLst>
          </p:cNvPr>
          <p:cNvSpPr txBox="1"/>
          <p:nvPr/>
        </p:nvSpPr>
        <p:spPr>
          <a:xfrm>
            <a:off x="626189" y="777763"/>
            <a:ext cx="3474720" cy="553998"/>
          </a:xfrm>
          <a:prstGeom prst="rect">
            <a:avLst/>
          </a:prstGeom>
          <a:noFill/>
        </p:spPr>
        <p:txBody>
          <a:bodyPr wrap="square" rtlCol="0">
            <a:spAutoFit/>
          </a:bodyPr>
          <a:lstStyle/>
          <a:p>
            <a:r>
              <a:rPr lang="en-US" sz="3000" b="1" dirty="0">
                <a:solidFill>
                  <a:schemeClr val="bg2"/>
                </a:solidFill>
              </a:rPr>
              <a:t>Any Question??</a:t>
            </a:r>
          </a:p>
        </p:txBody>
      </p:sp>
      <p:sp>
        <p:nvSpPr>
          <p:cNvPr id="3" name="TextBox 2">
            <a:extLst>
              <a:ext uri="{FF2B5EF4-FFF2-40B4-BE49-F238E27FC236}">
                <a16:creationId xmlns:a16="http://schemas.microsoft.com/office/drawing/2014/main" id="{811C31A3-6799-57AA-AB50-786989140979}"/>
              </a:ext>
            </a:extLst>
          </p:cNvPr>
          <p:cNvSpPr txBox="1"/>
          <p:nvPr/>
        </p:nvSpPr>
        <p:spPr>
          <a:xfrm>
            <a:off x="-5810096" y="-1129382"/>
            <a:ext cx="6058830" cy="707886"/>
          </a:xfrm>
          <a:prstGeom prst="rect">
            <a:avLst/>
          </a:prstGeom>
          <a:noFill/>
        </p:spPr>
        <p:txBody>
          <a:bodyPr wrap="square" rtlCol="0">
            <a:spAutoFit/>
          </a:bodyPr>
          <a:lstStyle/>
          <a:p>
            <a:r>
              <a:rPr lang="en-US" sz="4000" b="1" dirty="0" err="1">
                <a:solidFill>
                  <a:schemeClr val="bg2"/>
                </a:solidFill>
              </a:rPr>
              <a:t>Arigato</a:t>
            </a:r>
            <a:r>
              <a:rPr lang="en-US" sz="4000" b="1" dirty="0">
                <a:solidFill>
                  <a:schemeClr val="bg2"/>
                </a:solidFill>
              </a:rPr>
              <a:t> </a:t>
            </a:r>
            <a:r>
              <a:rPr lang="en-US" sz="4000" b="1" dirty="0" err="1">
                <a:solidFill>
                  <a:schemeClr val="bg2"/>
                </a:solidFill>
              </a:rPr>
              <a:t>gozaimasu</a:t>
            </a:r>
            <a:endParaRPr lang="en-US" sz="4000" b="1" dirty="0">
              <a:solidFill>
                <a:schemeClr val="bg2"/>
              </a:solidFill>
            </a:endParaRPr>
          </a:p>
        </p:txBody>
      </p:sp>
      <p:sp>
        <p:nvSpPr>
          <p:cNvPr id="5" name="TextBox 4">
            <a:extLst>
              <a:ext uri="{FF2B5EF4-FFF2-40B4-BE49-F238E27FC236}">
                <a16:creationId xmlns:a16="http://schemas.microsoft.com/office/drawing/2014/main" id="{73628DA9-3FE1-9F87-29E6-AA8667585FF4}"/>
              </a:ext>
            </a:extLst>
          </p:cNvPr>
          <p:cNvSpPr txBox="1"/>
          <p:nvPr/>
        </p:nvSpPr>
        <p:spPr>
          <a:xfrm>
            <a:off x="-4970181" y="-400263"/>
            <a:ext cx="6058830" cy="553998"/>
          </a:xfrm>
          <a:prstGeom prst="rect">
            <a:avLst/>
          </a:prstGeom>
          <a:noFill/>
        </p:spPr>
        <p:txBody>
          <a:bodyPr wrap="square" rtlCol="0">
            <a:spAutoFit/>
          </a:bodyPr>
          <a:lstStyle/>
          <a:p>
            <a:r>
              <a:rPr lang="en-US" sz="3000" dirty="0">
                <a:solidFill>
                  <a:schemeClr val="tx1"/>
                </a:solidFill>
              </a:rPr>
              <a:t>(Thank you)</a:t>
            </a:r>
          </a:p>
        </p:txBody>
      </p:sp>
    </p:spTree>
    <p:extLst>
      <p:ext uri="{BB962C8B-B14F-4D97-AF65-F5344CB8AC3E}">
        <p14:creationId xmlns:p14="http://schemas.microsoft.com/office/powerpoint/2010/main" val="2425947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56">
          <a:extLst>
            <a:ext uri="{FF2B5EF4-FFF2-40B4-BE49-F238E27FC236}">
              <a16:creationId xmlns:a16="http://schemas.microsoft.com/office/drawing/2014/main" id="{FC4DB640-E77D-CE36-4F35-0C5C4DB18CC2}"/>
            </a:ext>
          </a:extLst>
        </p:cNvPr>
        <p:cNvGrpSpPr/>
        <p:nvPr/>
      </p:nvGrpSpPr>
      <p:grpSpPr>
        <a:xfrm>
          <a:off x="0" y="0"/>
          <a:ext cx="0" cy="0"/>
          <a:chOff x="0" y="0"/>
          <a:chExt cx="0" cy="0"/>
        </a:xfrm>
      </p:grpSpPr>
      <p:grpSp>
        <p:nvGrpSpPr>
          <p:cNvPr id="1859" name="Google Shape;1859;p47">
            <a:extLst>
              <a:ext uri="{FF2B5EF4-FFF2-40B4-BE49-F238E27FC236}">
                <a16:creationId xmlns:a16="http://schemas.microsoft.com/office/drawing/2014/main" id="{C44E8607-1622-3A00-E0F5-3168024B5A84}"/>
              </a:ext>
            </a:extLst>
          </p:cNvPr>
          <p:cNvGrpSpPr/>
          <p:nvPr/>
        </p:nvGrpSpPr>
        <p:grpSpPr>
          <a:xfrm>
            <a:off x="5879900" y="-775439"/>
            <a:ext cx="5128253" cy="6694378"/>
            <a:chOff x="6222800" y="-628478"/>
            <a:chExt cx="5128253" cy="6694378"/>
          </a:xfrm>
        </p:grpSpPr>
        <p:pic>
          <p:nvPicPr>
            <p:cNvPr id="1860" name="Google Shape;1860;p47">
              <a:extLst>
                <a:ext uri="{FF2B5EF4-FFF2-40B4-BE49-F238E27FC236}">
                  <a16:creationId xmlns:a16="http://schemas.microsoft.com/office/drawing/2014/main" id="{857C8908-B326-2AAA-971C-381F70156A4C}"/>
                </a:ext>
              </a:extLst>
            </p:cNvPr>
            <p:cNvPicPr preferRelativeResize="0"/>
            <p:nvPr/>
          </p:nvPicPr>
          <p:blipFill rotWithShape="1">
            <a:blip r:embed="rId5">
              <a:alphaModFix/>
            </a:blip>
            <a:srcRect t="17657" b="17663"/>
            <a:stretch/>
          </p:blipFill>
          <p:spPr>
            <a:xfrm>
              <a:off x="7517168" y="-628478"/>
              <a:ext cx="3082266" cy="2352450"/>
            </a:xfrm>
            <a:prstGeom prst="rect">
              <a:avLst/>
            </a:prstGeom>
            <a:noFill/>
            <a:ln>
              <a:noFill/>
            </a:ln>
          </p:spPr>
        </p:pic>
        <p:pic>
          <p:nvPicPr>
            <p:cNvPr id="1861" name="Google Shape;1861;p47">
              <a:extLst>
                <a:ext uri="{FF2B5EF4-FFF2-40B4-BE49-F238E27FC236}">
                  <a16:creationId xmlns:a16="http://schemas.microsoft.com/office/drawing/2014/main" id="{734DD574-A68A-5F4B-2A5A-FEDFA74E728D}"/>
                </a:ext>
              </a:extLst>
            </p:cNvPr>
            <p:cNvPicPr preferRelativeResize="0"/>
            <p:nvPr/>
          </p:nvPicPr>
          <p:blipFill rotWithShape="1">
            <a:blip r:embed="rId6">
              <a:alphaModFix/>
            </a:blip>
            <a:srcRect l="16960" t="24718" r="7121" b="26177"/>
            <a:stretch/>
          </p:blipFill>
          <p:spPr>
            <a:xfrm>
              <a:off x="6714900" y="3028141"/>
              <a:ext cx="3980176" cy="3037760"/>
            </a:xfrm>
            <a:prstGeom prst="rect">
              <a:avLst/>
            </a:prstGeom>
            <a:noFill/>
            <a:ln>
              <a:noFill/>
            </a:ln>
          </p:spPr>
        </p:pic>
        <p:sp>
          <p:nvSpPr>
            <p:cNvPr id="1862" name="Google Shape;1862;p47">
              <a:extLst>
                <a:ext uri="{FF2B5EF4-FFF2-40B4-BE49-F238E27FC236}">
                  <a16:creationId xmlns:a16="http://schemas.microsoft.com/office/drawing/2014/main" id="{C030B0CF-D27E-9E63-D5E8-049BF3B6654A}"/>
                </a:ext>
              </a:extLst>
            </p:cNvPr>
            <p:cNvSpPr/>
            <p:nvPr/>
          </p:nvSpPr>
          <p:spPr>
            <a:xfrm rot="10800000">
              <a:off x="7698559" y="2460647"/>
              <a:ext cx="1239218" cy="2912943"/>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3" name="Google Shape;1863;p47">
              <a:extLst>
                <a:ext uri="{FF2B5EF4-FFF2-40B4-BE49-F238E27FC236}">
                  <a16:creationId xmlns:a16="http://schemas.microsoft.com/office/drawing/2014/main" id="{176DD220-D23D-883A-A009-05C0AEA2C323}"/>
                </a:ext>
              </a:extLst>
            </p:cNvPr>
            <p:cNvSpPr/>
            <p:nvPr/>
          </p:nvSpPr>
          <p:spPr>
            <a:xfrm rot="10800000">
              <a:off x="7899688" y="2461423"/>
              <a:ext cx="1239218" cy="2912943"/>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4" name="Google Shape;1864;p47">
              <a:extLst>
                <a:ext uri="{FF2B5EF4-FFF2-40B4-BE49-F238E27FC236}">
                  <a16:creationId xmlns:a16="http://schemas.microsoft.com/office/drawing/2014/main" id="{E6965696-5774-F25E-99BE-3C53E4273DAB}"/>
                </a:ext>
              </a:extLst>
            </p:cNvPr>
            <p:cNvSpPr/>
            <p:nvPr/>
          </p:nvSpPr>
          <p:spPr>
            <a:xfrm>
              <a:off x="6222800" y="-628462"/>
              <a:ext cx="3980181" cy="6461569"/>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65" name="Google Shape;1865;p47">
              <a:extLst>
                <a:ext uri="{FF2B5EF4-FFF2-40B4-BE49-F238E27FC236}">
                  <a16:creationId xmlns:a16="http://schemas.microsoft.com/office/drawing/2014/main" id="{60CC76CC-AFDD-AD21-C49C-DE99A317C989}"/>
                </a:ext>
              </a:extLst>
            </p:cNvPr>
            <p:cNvGrpSpPr/>
            <p:nvPr/>
          </p:nvGrpSpPr>
          <p:grpSpPr>
            <a:xfrm>
              <a:off x="6794737" y="4179460"/>
              <a:ext cx="734664" cy="735137"/>
              <a:chOff x="959750" y="3039275"/>
              <a:chExt cx="582050" cy="582425"/>
            </a:xfrm>
          </p:grpSpPr>
          <p:sp>
            <p:nvSpPr>
              <p:cNvPr id="1866" name="Google Shape;1866;p47">
                <a:extLst>
                  <a:ext uri="{FF2B5EF4-FFF2-40B4-BE49-F238E27FC236}">
                    <a16:creationId xmlns:a16="http://schemas.microsoft.com/office/drawing/2014/main" id="{01EE4FDE-6C9C-6828-3793-877CA21AAD85}"/>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7" name="Google Shape;1867;p47">
                <a:extLst>
                  <a:ext uri="{FF2B5EF4-FFF2-40B4-BE49-F238E27FC236}">
                    <a16:creationId xmlns:a16="http://schemas.microsoft.com/office/drawing/2014/main" id="{C0DA658E-296A-B546-CE7E-DA130445911C}"/>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8" name="Google Shape;1868;p47">
                <a:extLst>
                  <a:ext uri="{FF2B5EF4-FFF2-40B4-BE49-F238E27FC236}">
                    <a16:creationId xmlns:a16="http://schemas.microsoft.com/office/drawing/2014/main" id="{173E735A-3B89-F0E1-E656-EBE632145A07}"/>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9" name="Google Shape;1869;p47">
                <a:extLst>
                  <a:ext uri="{FF2B5EF4-FFF2-40B4-BE49-F238E27FC236}">
                    <a16:creationId xmlns:a16="http://schemas.microsoft.com/office/drawing/2014/main" id="{9F4BD6DB-03D6-EABA-7F3E-988AA471CD96}"/>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0" name="Google Shape;1870;p47">
                <a:extLst>
                  <a:ext uri="{FF2B5EF4-FFF2-40B4-BE49-F238E27FC236}">
                    <a16:creationId xmlns:a16="http://schemas.microsoft.com/office/drawing/2014/main" id="{318114B6-54EC-4325-81DD-80B5D6CC07EF}"/>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1" name="Google Shape;1871;p47">
                <a:extLst>
                  <a:ext uri="{FF2B5EF4-FFF2-40B4-BE49-F238E27FC236}">
                    <a16:creationId xmlns:a16="http://schemas.microsoft.com/office/drawing/2014/main" id="{07FBD3AE-1337-1219-B9D9-F77D685DC2A5}"/>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2" name="Google Shape;1872;p47">
                <a:extLst>
                  <a:ext uri="{FF2B5EF4-FFF2-40B4-BE49-F238E27FC236}">
                    <a16:creationId xmlns:a16="http://schemas.microsoft.com/office/drawing/2014/main" id="{6404F686-483B-D16B-1579-EBD319E64DAA}"/>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3" name="Google Shape;1873;p47">
              <a:extLst>
                <a:ext uri="{FF2B5EF4-FFF2-40B4-BE49-F238E27FC236}">
                  <a16:creationId xmlns:a16="http://schemas.microsoft.com/office/drawing/2014/main" id="{DA5484E6-9E1F-6346-24B8-6368B6E97BCA}"/>
                </a:ext>
              </a:extLst>
            </p:cNvPr>
            <p:cNvGrpSpPr/>
            <p:nvPr/>
          </p:nvGrpSpPr>
          <p:grpSpPr>
            <a:xfrm>
              <a:off x="8128313" y="1310040"/>
              <a:ext cx="169158" cy="169158"/>
              <a:chOff x="8356813" y="1074288"/>
              <a:chExt cx="351900" cy="351900"/>
            </a:xfrm>
          </p:grpSpPr>
          <p:sp>
            <p:nvSpPr>
              <p:cNvPr id="1874" name="Google Shape;1874;p47">
                <a:extLst>
                  <a:ext uri="{FF2B5EF4-FFF2-40B4-BE49-F238E27FC236}">
                    <a16:creationId xmlns:a16="http://schemas.microsoft.com/office/drawing/2014/main" id="{DB9EBD0B-3E9B-9FB2-7713-929544E39BDC}"/>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5" name="Google Shape;1875;p47">
                <a:extLst>
                  <a:ext uri="{FF2B5EF4-FFF2-40B4-BE49-F238E27FC236}">
                    <a16:creationId xmlns:a16="http://schemas.microsoft.com/office/drawing/2014/main" id="{F7F1386B-926B-11D2-DB02-F8E50831A230}"/>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6" name="Google Shape;1876;p47">
              <a:extLst>
                <a:ext uri="{FF2B5EF4-FFF2-40B4-BE49-F238E27FC236}">
                  <a16:creationId xmlns:a16="http://schemas.microsoft.com/office/drawing/2014/main" id="{9BAFFB53-78CD-B7B3-9F44-0274D930D5E8}"/>
                </a:ext>
              </a:extLst>
            </p:cNvPr>
            <p:cNvGrpSpPr/>
            <p:nvPr/>
          </p:nvGrpSpPr>
          <p:grpSpPr>
            <a:xfrm>
              <a:off x="7360240" y="2075006"/>
              <a:ext cx="169158" cy="169158"/>
              <a:chOff x="8356813" y="1074288"/>
              <a:chExt cx="351900" cy="351900"/>
            </a:xfrm>
          </p:grpSpPr>
          <p:sp>
            <p:nvSpPr>
              <p:cNvPr id="1877" name="Google Shape;1877;p47">
                <a:extLst>
                  <a:ext uri="{FF2B5EF4-FFF2-40B4-BE49-F238E27FC236}">
                    <a16:creationId xmlns:a16="http://schemas.microsoft.com/office/drawing/2014/main" id="{1710F647-F261-8132-A199-C23E6DCEEF82}"/>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8" name="Google Shape;1878;p47">
                <a:extLst>
                  <a:ext uri="{FF2B5EF4-FFF2-40B4-BE49-F238E27FC236}">
                    <a16:creationId xmlns:a16="http://schemas.microsoft.com/office/drawing/2014/main" id="{73D03609-859C-CA15-3314-FFED5D913F9B}"/>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9" name="Google Shape;1879;p47">
              <a:extLst>
                <a:ext uri="{FF2B5EF4-FFF2-40B4-BE49-F238E27FC236}">
                  <a16:creationId xmlns:a16="http://schemas.microsoft.com/office/drawing/2014/main" id="{5551BDBC-B0AA-64B3-DE15-B60558CB9C29}"/>
                </a:ext>
              </a:extLst>
            </p:cNvPr>
            <p:cNvGrpSpPr/>
            <p:nvPr/>
          </p:nvGrpSpPr>
          <p:grpSpPr>
            <a:xfrm>
              <a:off x="8233587" y="3028150"/>
              <a:ext cx="169158" cy="169158"/>
              <a:chOff x="8356813" y="1074288"/>
              <a:chExt cx="351900" cy="351900"/>
            </a:xfrm>
          </p:grpSpPr>
          <p:sp>
            <p:nvSpPr>
              <p:cNvPr id="1880" name="Google Shape;1880;p47">
                <a:extLst>
                  <a:ext uri="{FF2B5EF4-FFF2-40B4-BE49-F238E27FC236}">
                    <a16:creationId xmlns:a16="http://schemas.microsoft.com/office/drawing/2014/main" id="{25F9B154-2044-343F-157C-13CE860BF3C6}"/>
                  </a:ext>
                </a:extLst>
              </p:cNvPr>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1" name="Google Shape;1881;p47">
                <a:extLst>
                  <a:ext uri="{FF2B5EF4-FFF2-40B4-BE49-F238E27FC236}">
                    <a16:creationId xmlns:a16="http://schemas.microsoft.com/office/drawing/2014/main" id="{4EDDAA8B-E163-2C04-92EB-6630A8A36154}"/>
                  </a:ext>
                </a:extLst>
              </p:cNvPr>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82" name="Google Shape;1882;p47">
              <a:extLst>
                <a:ext uri="{FF2B5EF4-FFF2-40B4-BE49-F238E27FC236}">
                  <a16:creationId xmlns:a16="http://schemas.microsoft.com/office/drawing/2014/main" id="{FAC0A9BF-E827-CD29-24A4-425E6E210B59}"/>
                </a:ext>
              </a:extLst>
            </p:cNvPr>
            <p:cNvSpPr/>
            <p:nvPr/>
          </p:nvSpPr>
          <p:spPr>
            <a:xfrm>
              <a:off x="8754821" y="2763320"/>
              <a:ext cx="606949" cy="600556"/>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83" name="Google Shape;1883;p47">
              <a:extLst>
                <a:ext uri="{FF2B5EF4-FFF2-40B4-BE49-F238E27FC236}">
                  <a16:creationId xmlns:a16="http://schemas.microsoft.com/office/drawing/2014/main" id="{A932E2B1-1397-EBB6-1BE1-448C7EBBAD59}"/>
                </a:ext>
              </a:extLst>
            </p:cNvPr>
            <p:cNvGrpSpPr/>
            <p:nvPr/>
          </p:nvGrpSpPr>
          <p:grpSpPr>
            <a:xfrm>
              <a:off x="8782808" y="2723340"/>
              <a:ext cx="883449" cy="2083923"/>
              <a:chOff x="8337812" y="3492483"/>
              <a:chExt cx="699928" cy="1651024"/>
            </a:xfrm>
          </p:grpSpPr>
          <p:sp>
            <p:nvSpPr>
              <p:cNvPr id="1884" name="Google Shape;1884;p47">
                <a:extLst>
                  <a:ext uri="{FF2B5EF4-FFF2-40B4-BE49-F238E27FC236}">
                    <a16:creationId xmlns:a16="http://schemas.microsoft.com/office/drawing/2014/main" id="{A01D3FEA-6ECB-D71B-7AAA-2C52BEC4D8AC}"/>
                  </a:ext>
                </a:extLst>
              </p:cNvPr>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5" name="Google Shape;1885;p47">
                <a:extLst>
                  <a:ext uri="{FF2B5EF4-FFF2-40B4-BE49-F238E27FC236}">
                    <a16:creationId xmlns:a16="http://schemas.microsoft.com/office/drawing/2014/main" id="{904D5FD5-859C-00BF-9E09-89B86B98072B}"/>
                  </a:ext>
                </a:extLst>
              </p:cNvPr>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6" name="Google Shape;1886;p47">
                <a:extLst>
                  <a:ext uri="{FF2B5EF4-FFF2-40B4-BE49-F238E27FC236}">
                    <a16:creationId xmlns:a16="http://schemas.microsoft.com/office/drawing/2014/main" id="{46C7B8BB-6DA9-FC85-5CCE-99C97849516E}"/>
                  </a:ext>
                </a:extLst>
              </p:cNvPr>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7" name="Google Shape;1887;p47">
              <a:extLst>
                <a:ext uri="{FF2B5EF4-FFF2-40B4-BE49-F238E27FC236}">
                  <a16:creationId xmlns:a16="http://schemas.microsoft.com/office/drawing/2014/main" id="{44A24DAB-659F-1F20-71E4-B5B5B2119B52}"/>
                </a:ext>
              </a:extLst>
            </p:cNvPr>
            <p:cNvGrpSpPr/>
            <p:nvPr/>
          </p:nvGrpSpPr>
          <p:grpSpPr>
            <a:xfrm>
              <a:off x="8215673" y="4178313"/>
              <a:ext cx="1141869" cy="916509"/>
              <a:chOff x="7945225" y="4302000"/>
              <a:chExt cx="904666" cy="726121"/>
            </a:xfrm>
          </p:grpSpPr>
          <p:sp>
            <p:nvSpPr>
              <p:cNvPr id="1888" name="Google Shape;1888;p47">
                <a:extLst>
                  <a:ext uri="{FF2B5EF4-FFF2-40B4-BE49-F238E27FC236}">
                    <a16:creationId xmlns:a16="http://schemas.microsoft.com/office/drawing/2014/main" id="{125F486C-584F-D4F4-C810-8633B1875F98}"/>
                  </a:ext>
                </a:extLst>
              </p:cNvPr>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9" name="Google Shape;1889;p47">
                <a:extLst>
                  <a:ext uri="{FF2B5EF4-FFF2-40B4-BE49-F238E27FC236}">
                    <a16:creationId xmlns:a16="http://schemas.microsoft.com/office/drawing/2014/main" id="{D589D3CB-6B52-10E9-74E2-C14D8BAB8D41}"/>
                  </a:ext>
                </a:extLst>
              </p:cNvPr>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0" name="Google Shape;1890;p47">
                <a:extLst>
                  <a:ext uri="{FF2B5EF4-FFF2-40B4-BE49-F238E27FC236}">
                    <a16:creationId xmlns:a16="http://schemas.microsoft.com/office/drawing/2014/main" id="{D3734910-3046-B59A-46D8-ECA5F5535851}"/>
                  </a:ext>
                </a:extLst>
              </p:cNvPr>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91" name="Google Shape;1891;p47">
              <a:extLst>
                <a:ext uri="{FF2B5EF4-FFF2-40B4-BE49-F238E27FC236}">
                  <a16:creationId xmlns:a16="http://schemas.microsoft.com/office/drawing/2014/main" id="{0416380B-DA2C-73CF-1DDC-5B96BC4863AB}"/>
                </a:ext>
              </a:extLst>
            </p:cNvPr>
            <p:cNvSpPr/>
            <p:nvPr/>
          </p:nvSpPr>
          <p:spPr>
            <a:xfrm rot="5400000">
              <a:off x="8491754" y="37142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92" name="Google Shape;1892;p47">
              <a:extLst>
                <a:ext uri="{FF2B5EF4-FFF2-40B4-BE49-F238E27FC236}">
                  <a16:creationId xmlns:a16="http://schemas.microsoft.com/office/drawing/2014/main" id="{92CF6D42-0D33-9050-0C92-4C5CC3819BE4}"/>
                </a:ext>
              </a:extLst>
            </p:cNvPr>
            <p:cNvGrpSpPr/>
            <p:nvPr/>
          </p:nvGrpSpPr>
          <p:grpSpPr>
            <a:xfrm>
              <a:off x="7774724" y="3187835"/>
              <a:ext cx="734664" cy="735137"/>
              <a:chOff x="959750" y="3039275"/>
              <a:chExt cx="582050" cy="582425"/>
            </a:xfrm>
          </p:grpSpPr>
          <p:sp>
            <p:nvSpPr>
              <p:cNvPr id="1893" name="Google Shape;1893;p47">
                <a:extLst>
                  <a:ext uri="{FF2B5EF4-FFF2-40B4-BE49-F238E27FC236}">
                    <a16:creationId xmlns:a16="http://schemas.microsoft.com/office/drawing/2014/main" id="{8C823D94-938F-4760-F7A4-7ED12B44333C}"/>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4" name="Google Shape;1894;p47">
                <a:extLst>
                  <a:ext uri="{FF2B5EF4-FFF2-40B4-BE49-F238E27FC236}">
                    <a16:creationId xmlns:a16="http://schemas.microsoft.com/office/drawing/2014/main" id="{E035B4F2-51B0-4911-79E7-17403D40B1EF}"/>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5" name="Google Shape;1895;p47">
                <a:extLst>
                  <a:ext uri="{FF2B5EF4-FFF2-40B4-BE49-F238E27FC236}">
                    <a16:creationId xmlns:a16="http://schemas.microsoft.com/office/drawing/2014/main" id="{AF3B17A7-B534-B18F-8BB4-E944B412E94F}"/>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6" name="Google Shape;1896;p47">
                <a:extLst>
                  <a:ext uri="{FF2B5EF4-FFF2-40B4-BE49-F238E27FC236}">
                    <a16:creationId xmlns:a16="http://schemas.microsoft.com/office/drawing/2014/main" id="{A884ABE0-1582-9CA0-EE58-DE0E47A79499}"/>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7" name="Google Shape;1897;p47">
                <a:extLst>
                  <a:ext uri="{FF2B5EF4-FFF2-40B4-BE49-F238E27FC236}">
                    <a16:creationId xmlns:a16="http://schemas.microsoft.com/office/drawing/2014/main" id="{78625B77-7485-2592-3676-BFDE8166CAC6}"/>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8" name="Google Shape;1898;p47">
                <a:extLst>
                  <a:ext uri="{FF2B5EF4-FFF2-40B4-BE49-F238E27FC236}">
                    <a16:creationId xmlns:a16="http://schemas.microsoft.com/office/drawing/2014/main" id="{C0DBF6ED-0B6E-0CA7-96F7-0F56B8DFD270}"/>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9" name="Google Shape;1899;p47">
                <a:extLst>
                  <a:ext uri="{FF2B5EF4-FFF2-40B4-BE49-F238E27FC236}">
                    <a16:creationId xmlns:a16="http://schemas.microsoft.com/office/drawing/2014/main" id="{C7BA7414-99CE-8AF1-0C8A-7A0B541D7DC4}"/>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00" name="Google Shape;1900;p47">
              <a:extLst>
                <a:ext uri="{FF2B5EF4-FFF2-40B4-BE49-F238E27FC236}">
                  <a16:creationId xmlns:a16="http://schemas.microsoft.com/office/drawing/2014/main" id="{98481DD3-04FF-3A13-B0AF-84244BB36A19}"/>
                </a:ext>
              </a:extLst>
            </p:cNvPr>
            <p:cNvGrpSpPr/>
            <p:nvPr/>
          </p:nvGrpSpPr>
          <p:grpSpPr>
            <a:xfrm>
              <a:off x="7625399" y="3691035"/>
              <a:ext cx="734664" cy="735137"/>
              <a:chOff x="959750" y="3039275"/>
              <a:chExt cx="582050" cy="582425"/>
            </a:xfrm>
          </p:grpSpPr>
          <p:sp>
            <p:nvSpPr>
              <p:cNvPr id="1901" name="Google Shape;1901;p47">
                <a:extLst>
                  <a:ext uri="{FF2B5EF4-FFF2-40B4-BE49-F238E27FC236}">
                    <a16:creationId xmlns:a16="http://schemas.microsoft.com/office/drawing/2014/main" id="{C141BC76-2081-C6E9-9B41-0AD175ADA5CF}"/>
                  </a:ext>
                </a:extLst>
              </p:cNvPr>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2" name="Google Shape;1902;p47">
                <a:extLst>
                  <a:ext uri="{FF2B5EF4-FFF2-40B4-BE49-F238E27FC236}">
                    <a16:creationId xmlns:a16="http://schemas.microsoft.com/office/drawing/2014/main" id="{201A09ED-6E20-AE92-9B2F-454829C6387B}"/>
                  </a:ext>
                </a:extLst>
              </p:cNvPr>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3" name="Google Shape;1903;p47">
                <a:extLst>
                  <a:ext uri="{FF2B5EF4-FFF2-40B4-BE49-F238E27FC236}">
                    <a16:creationId xmlns:a16="http://schemas.microsoft.com/office/drawing/2014/main" id="{28203769-68C2-FDC7-11BD-E4FA10498922}"/>
                  </a:ext>
                </a:extLst>
              </p:cNvPr>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4" name="Google Shape;1904;p47">
                <a:extLst>
                  <a:ext uri="{FF2B5EF4-FFF2-40B4-BE49-F238E27FC236}">
                    <a16:creationId xmlns:a16="http://schemas.microsoft.com/office/drawing/2014/main" id="{AE2B4F85-411A-2AE9-42EE-D7D44174568E}"/>
                  </a:ext>
                </a:extLst>
              </p:cNvPr>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5" name="Google Shape;1905;p47">
                <a:extLst>
                  <a:ext uri="{FF2B5EF4-FFF2-40B4-BE49-F238E27FC236}">
                    <a16:creationId xmlns:a16="http://schemas.microsoft.com/office/drawing/2014/main" id="{4A6C1D66-35D5-7125-63DD-5F6C0C756D0C}"/>
                  </a:ext>
                </a:extLst>
              </p:cNvPr>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6" name="Google Shape;1906;p47">
                <a:extLst>
                  <a:ext uri="{FF2B5EF4-FFF2-40B4-BE49-F238E27FC236}">
                    <a16:creationId xmlns:a16="http://schemas.microsoft.com/office/drawing/2014/main" id="{2F4D62A0-2C3C-0E64-F24C-BC3BB6FEA54E}"/>
                  </a:ext>
                </a:extLst>
              </p:cNvPr>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7" name="Google Shape;1907;p47">
                <a:extLst>
                  <a:ext uri="{FF2B5EF4-FFF2-40B4-BE49-F238E27FC236}">
                    <a16:creationId xmlns:a16="http://schemas.microsoft.com/office/drawing/2014/main" id="{214D4209-9583-7B8B-0034-E9F29E6A9F19}"/>
                  </a:ext>
                </a:extLst>
              </p:cNvPr>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08" name="Google Shape;1908;p47">
              <a:extLst>
                <a:ext uri="{FF2B5EF4-FFF2-40B4-BE49-F238E27FC236}">
                  <a16:creationId xmlns:a16="http://schemas.microsoft.com/office/drawing/2014/main" id="{4FD7173A-3219-7CE0-A068-EAC0EDFA8CAD}"/>
                </a:ext>
              </a:extLst>
            </p:cNvPr>
            <p:cNvSpPr/>
            <p:nvPr/>
          </p:nvSpPr>
          <p:spPr>
            <a:xfrm rot="5400000">
              <a:off x="8666054" y="247478"/>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7" name="Picture 6">
            <a:extLst>
              <a:ext uri="{FF2B5EF4-FFF2-40B4-BE49-F238E27FC236}">
                <a16:creationId xmlns:a16="http://schemas.microsoft.com/office/drawing/2014/main" id="{FB1A6611-9158-9CD4-2856-E7529D7C82B1}"/>
              </a:ext>
            </a:extLst>
          </p:cNvPr>
          <p:cNvPicPr>
            <a:picLocks noChangeAspect="1"/>
          </p:cNvPicPr>
          <p:nvPr/>
        </p:nvPicPr>
        <p:blipFill>
          <a:blip r:embed="rId7"/>
          <a:srcRect l="12716" t="24954" r="35430" b="27077"/>
          <a:stretch/>
        </p:blipFill>
        <p:spPr>
          <a:xfrm>
            <a:off x="9888865" y="447216"/>
            <a:ext cx="5377271" cy="3732940"/>
          </a:xfrm>
          <a:prstGeom prst="rect">
            <a:avLst/>
          </a:prstGeom>
        </p:spPr>
      </p:pic>
      <p:pic>
        <p:nvPicPr>
          <p:cNvPr id="9" name="Picture 8">
            <a:extLst>
              <a:ext uri="{FF2B5EF4-FFF2-40B4-BE49-F238E27FC236}">
                <a16:creationId xmlns:a16="http://schemas.microsoft.com/office/drawing/2014/main" id="{B6657B1D-5816-26CC-AD2B-D85DCE80FCC9}"/>
              </a:ext>
            </a:extLst>
          </p:cNvPr>
          <p:cNvPicPr>
            <a:picLocks noChangeAspect="1"/>
          </p:cNvPicPr>
          <p:nvPr/>
        </p:nvPicPr>
        <p:blipFill>
          <a:blip r:embed="rId8"/>
          <a:stretch>
            <a:fillRect/>
          </a:stretch>
        </p:blipFill>
        <p:spPr>
          <a:xfrm>
            <a:off x="11863286" y="1892445"/>
            <a:ext cx="1646053" cy="2508271"/>
          </a:xfrm>
          <a:prstGeom prst="rect">
            <a:avLst/>
          </a:prstGeom>
        </p:spPr>
      </p:pic>
      <p:sp>
        <p:nvSpPr>
          <p:cNvPr id="10" name="TextBox 9">
            <a:extLst>
              <a:ext uri="{FF2B5EF4-FFF2-40B4-BE49-F238E27FC236}">
                <a16:creationId xmlns:a16="http://schemas.microsoft.com/office/drawing/2014/main" id="{75DE357F-C149-8D5F-C4D3-405CF6F42DF6}"/>
              </a:ext>
            </a:extLst>
          </p:cNvPr>
          <p:cNvSpPr txBox="1"/>
          <p:nvPr/>
        </p:nvSpPr>
        <p:spPr>
          <a:xfrm>
            <a:off x="458549" y="-1472149"/>
            <a:ext cx="3474720" cy="553998"/>
          </a:xfrm>
          <a:prstGeom prst="rect">
            <a:avLst/>
          </a:prstGeom>
          <a:noFill/>
        </p:spPr>
        <p:txBody>
          <a:bodyPr wrap="square" rtlCol="0">
            <a:spAutoFit/>
          </a:bodyPr>
          <a:lstStyle/>
          <a:p>
            <a:r>
              <a:rPr lang="en-US" sz="3000" b="1" dirty="0">
                <a:solidFill>
                  <a:schemeClr val="bg2"/>
                </a:solidFill>
              </a:rPr>
              <a:t>Any Question??</a:t>
            </a:r>
          </a:p>
        </p:txBody>
      </p:sp>
      <p:sp>
        <p:nvSpPr>
          <p:cNvPr id="3" name="TextBox 2">
            <a:extLst>
              <a:ext uri="{FF2B5EF4-FFF2-40B4-BE49-F238E27FC236}">
                <a16:creationId xmlns:a16="http://schemas.microsoft.com/office/drawing/2014/main" id="{B6401B36-2BA5-25E4-E1EE-468075589F1B}"/>
              </a:ext>
            </a:extLst>
          </p:cNvPr>
          <p:cNvSpPr txBox="1"/>
          <p:nvPr/>
        </p:nvSpPr>
        <p:spPr>
          <a:xfrm>
            <a:off x="1964387" y="819556"/>
            <a:ext cx="6058830" cy="707886"/>
          </a:xfrm>
          <a:prstGeom prst="rect">
            <a:avLst/>
          </a:prstGeom>
          <a:noFill/>
        </p:spPr>
        <p:txBody>
          <a:bodyPr wrap="square" rtlCol="0">
            <a:spAutoFit/>
          </a:bodyPr>
          <a:lstStyle/>
          <a:p>
            <a:r>
              <a:rPr lang="en-US" sz="4000" b="1" dirty="0" err="1">
                <a:solidFill>
                  <a:schemeClr val="bg2"/>
                </a:solidFill>
              </a:rPr>
              <a:t>Arigato</a:t>
            </a:r>
            <a:r>
              <a:rPr lang="en-US" sz="4000" b="1" dirty="0">
                <a:solidFill>
                  <a:schemeClr val="bg2"/>
                </a:solidFill>
              </a:rPr>
              <a:t> </a:t>
            </a:r>
            <a:r>
              <a:rPr lang="en-US" sz="4000" b="1" dirty="0" err="1">
                <a:solidFill>
                  <a:schemeClr val="bg2"/>
                </a:solidFill>
              </a:rPr>
              <a:t>gozaimasu</a:t>
            </a:r>
            <a:endParaRPr lang="en-US" sz="4000" b="1" dirty="0">
              <a:solidFill>
                <a:schemeClr val="bg2"/>
              </a:solidFill>
            </a:endParaRPr>
          </a:p>
        </p:txBody>
      </p:sp>
      <p:sp>
        <p:nvSpPr>
          <p:cNvPr id="5" name="TextBox 4">
            <a:extLst>
              <a:ext uri="{FF2B5EF4-FFF2-40B4-BE49-F238E27FC236}">
                <a16:creationId xmlns:a16="http://schemas.microsoft.com/office/drawing/2014/main" id="{0A4BDEA5-B873-87F9-0739-336409304D9C}"/>
              </a:ext>
            </a:extLst>
          </p:cNvPr>
          <p:cNvSpPr txBox="1"/>
          <p:nvPr/>
        </p:nvSpPr>
        <p:spPr>
          <a:xfrm>
            <a:off x="3210608" y="3809443"/>
            <a:ext cx="2241725" cy="553998"/>
          </a:xfrm>
          <a:prstGeom prst="rect">
            <a:avLst/>
          </a:prstGeom>
          <a:noFill/>
        </p:spPr>
        <p:txBody>
          <a:bodyPr wrap="square" rtlCol="0">
            <a:spAutoFit/>
          </a:bodyPr>
          <a:lstStyle/>
          <a:p>
            <a:r>
              <a:rPr lang="en-US" sz="3000" dirty="0">
                <a:solidFill>
                  <a:schemeClr val="tx1"/>
                </a:solidFill>
              </a:rPr>
              <a:t>(Thank you)</a:t>
            </a:r>
          </a:p>
        </p:txBody>
      </p:sp>
      <p:pic>
        <p:nvPicPr>
          <p:cNvPr id="6" name="Sanjay Dutt speaking Japanese (online-video-cutter.com)">
            <a:hlinkClick r:id="" action="ppaction://media"/>
            <a:extLst>
              <a:ext uri="{FF2B5EF4-FFF2-40B4-BE49-F238E27FC236}">
                <a16:creationId xmlns:a16="http://schemas.microsoft.com/office/drawing/2014/main" id="{29DA05B4-F4D9-EEDE-EE5C-6635EF51BC9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522757" y="1559184"/>
            <a:ext cx="3697528" cy="2218517"/>
          </a:xfrm>
          <a:prstGeom prst="rect">
            <a:avLst/>
          </a:prstGeom>
        </p:spPr>
      </p:pic>
    </p:spTree>
    <p:extLst>
      <p:ext uri="{BB962C8B-B14F-4D97-AF65-F5344CB8AC3E}">
        <p14:creationId xmlns:p14="http://schemas.microsoft.com/office/powerpoint/2010/main" val="248126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2E6A-A766-CAFF-0E9C-29E2A55CB689}"/>
              </a:ext>
            </a:extLst>
          </p:cNvPr>
          <p:cNvSpPr>
            <a:spLocks noGrp="1"/>
          </p:cNvSpPr>
          <p:nvPr>
            <p:ph type="title"/>
          </p:nvPr>
        </p:nvSpPr>
        <p:spPr>
          <a:xfrm>
            <a:off x="713225" y="945124"/>
            <a:ext cx="2267868" cy="497100"/>
          </a:xfrm>
        </p:spPr>
        <p:txBody>
          <a:bodyPr/>
          <a:lstStyle/>
          <a:p>
            <a:r>
              <a:rPr lang="en-US" sz="2800" dirty="0"/>
              <a:t>Questions</a:t>
            </a:r>
          </a:p>
        </p:txBody>
      </p:sp>
      <p:sp>
        <p:nvSpPr>
          <p:cNvPr id="3" name="Subtitle 2">
            <a:extLst>
              <a:ext uri="{FF2B5EF4-FFF2-40B4-BE49-F238E27FC236}">
                <a16:creationId xmlns:a16="http://schemas.microsoft.com/office/drawing/2014/main" id="{29E095AA-1350-3181-2EE8-04894246E5CD}"/>
              </a:ext>
            </a:extLst>
          </p:cNvPr>
          <p:cNvSpPr>
            <a:spLocks noGrp="1"/>
          </p:cNvSpPr>
          <p:nvPr>
            <p:ph type="subTitle" idx="1"/>
          </p:nvPr>
        </p:nvSpPr>
        <p:spPr>
          <a:xfrm>
            <a:off x="713225" y="1609242"/>
            <a:ext cx="6576000" cy="2375459"/>
          </a:xfrm>
        </p:spPr>
        <p:txBody>
          <a:bodyPr/>
          <a:lstStyle/>
          <a:p>
            <a:pPr marL="482600" indent="-342900">
              <a:buAutoNum type="arabicPeriod"/>
            </a:pPr>
            <a:r>
              <a:rPr lang="en-US" dirty="0"/>
              <a:t>What information does ZigBee Smart Energy-enabled devices provide to help consumers make smarter energy choices? What kind of devices is ZigBee Smart Energy being integrated into?</a:t>
            </a:r>
          </a:p>
          <a:p>
            <a:pPr marL="482600" indent="-342900">
              <a:buAutoNum type="arabicPeriod"/>
            </a:pPr>
            <a:r>
              <a:rPr lang="en-US" dirty="0"/>
              <a:t>As a homeowner, how do I go about getting a ZigBee Smart Energy system installed in my home? What are the opportunities for consultants and system integrators and how do they go about getting up to speed on these opportunities? </a:t>
            </a:r>
          </a:p>
        </p:txBody>
      </p:sp>
    </p:spTree>
    <p:extLst>
      <p:ext uri="{BB962C8B-B14F-4D97-AF65-F5344CB8AC3E}">
        <p14:creationId xmlns:p14="http://schemas.microsoft.com/office/powerpoint/2010/main" val="237669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45955733-1286-3677-A806-4321315B0314}"/>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075CC03E-9044-F71B-5E62-EB518D39E2C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a:t>
            </a:r>
            <a:endParaRPr dirty="0"/>
          </a:p>
        </p:txBody>
      </p:sp>
      <p:grpSp>
        <p:nvGrpSpPr>
          <p:cNvPr id="1534" name="Google Shape;1534;p39">
            <a:extLst>
              <a:ext uri="{FF2B5EF4-FFF2-40B4-BE49-F238E27FC236}">
                <a16:creationId xmlns:a16="http://schemas.microsoft.com/office/drawing/2014/main" id="{240FA948-0347-4544-949F-758E62EB028D}"/>
              </a:ext>
            </a:extLst>
          </p:cNvPr>
          <p:cNvGrpSpPr/>
          <p:nvPr/>
        </p:nvGrpSpPr>
        <p:grpSpPr>
          <a:xfrm>
            <a:off x="28304" y="4343335"/>
            <a:ext cx="4558967" cy="1141122"/>
            <a:chOff x="-123925" y="4132283"/>
            <a:chExt cx="4558967" cy="1141122"/>
          </a:xfrm>
        </p:grpSpPr>
        <p:grpSp>
          <p:nvGrpSpPr>
            <p:cNvPr id="1535" name="Google Shape;1535;p39">
              <a:extLst>
                <a:ext uri="{FF2B5EF4-FFF2-40B4-BE49-F238E27FC236}">
                  <a16:creationId xmlns:a16="http://schemas.microsoft.com/office/drawing/2014/main" id="{C852EB58-CB54-7C85-0753-4B4009AA8D8D}"/>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00AE2AD7-61CF-DCDA-4A9D-4DFB009B6A60}"/>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12847686-C58A-5B41-4468-7117A94D5D4C}"/>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327E58DE-37E9-ABF7-335A-14CC164736A4}"/>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EBA9E82C-25A1-A9A9-D4F4-A3F23B147D13}"/>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BD9CBA79-AF8E-78A3-4392-1A4E05DB0CA9}"/>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0A106901-1605-F735-9B83-1FCFAE8C8864}"/>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a:extLst>
              <a:ext uri="{FF2B5EF4-FFF2-40B4-BE49-F238E27FC236}">
                <a16:creationId xmlns:a16="http://schemas.microsoft.com/office/drawing/2014/main" id="{191CB80E-A42F-C6C9-4B58-A65B39D8EFB3}"/>
              </a:ext>
            </a:extLst>
          </p:cNvPr>
          <p:cNvPicPr>
            <a:picLocks noChangeAspect="1"/>
          </p:cNvPicPr>
          <p:nvPr/>
        </p:nvPicPr>
        <p:blipFill>
          <a:blip r:embed="rId3"/>
          <a:stretch>
            <a:fillRect/>
          </a:stretch>
        </p:blipFill>
        <p:spPr>
          <a:xfrm>
            <a:off x="12158332" y="841466"/>
            <a:ext cx="1695782" cy="1166698"/>
          </a:xfrm>
          <a:prstGeom prst="rect">
            <a:avLst/>
          </a:prstGeom>
        </p:spPr>
      </p:pic>
      <p:pic>
        <p:nvPicPr>
          <p:cNvPr id="9" name="Picture 8">
            <a:extLst>
              <a:ext uri="{FF2B5EF4-FFF2-40B4-BE49-F238E27FC236}">
                <a16:creationId xmlns:a16="http://schemas.microsoft.com/office/drawing/2014/main" id="{EB9E0142-B0E0-443C-FA57-87E268118C2C}"/>
              </a:ext>
            </a:extLst>
          </p:cNvPr>
          <p:cNvPicPr>
            <a:picLocks noChangeAspect="1"/>
          </p:cNvPicPr>
          <p:nvPr/>
        </p:nvPicPr>
        <p:blipFill>
          <a:blip r:embed="rId4"/>
          <a:stretch>
            <a:fillRect/>
          </a:stretch>
        </p:blipFill>
        <p:spPr>
          <a:xfrm>
            <a:off x="-6237203" y="820484"/>
            <a:ext cx="2374980" cy="2362961"/>
          </a:xfrm>
          <a:prstGeom prst="rect">
            <a:avLst/>
          </a:prstGeom>
        </p:spPr>
      </p:pic>
      <p:sp>
        <p:nvSpPr>
          <p:cNvPr id="11" name="Google Shape;1533;p39">
            <a:extLst>
              <a:ext uri="{FF2B5EF4-FFF2-40B4-BE49-F238E27FC236}">
                <a16:creationId xmlns:a16="http://schemas.microsoft.com/office/drawing/2014/main" id="{F60B5711-F193-D063-D1CB-06B8500575F2}"/>
              </a:ext>
            </a:extLst>
          </p:cNvPr>
          <p:cNvSpPr txBox="1">
            <a:spLocks/>
          </p:cNvSpPr>
          <p:nvPr/>
        </p:nvSpPr>
        <p:spPr>
          <a:xfrm>
            <a:off x="-6719492" y="2925902"/>
            <a:ext cx="2857269"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Only a Limited number of devices can be connected</a:t>
            </a:r>
          </a:p>
        </p:txBody>
      </p:sp>
      <p:sp>
        <p:nvSpPr>
          <p:cNvPr id="12" name="Google Shape;1533;p39">
            <a:extLst>
              <a:ext uri="{FF2B5EF4-FFF2-40B4-BE49-F238E27FC236}">
                <a16:creationId xmlns:a16="http://schemas.microsoft.com/office/drawing/2014/main" id="{6C522384-9D7C-89F6-C93B-F29FEAE8504C}"/>
              </a:ext>
            </a:extLst>
          </p:cNvPr>
          <p:cNvSpPr txBox="1">
            <a:spLocks/>
          </p:cNvSpPr>
          <p:nvPr/>
        </p:nvSpPr>
        <p:spPr>
          <a:xfrm>
            <a:off x="11358165" y="2426373"/>
            <a:ext cx="2645707"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Consumes many Power</a:t>
            </a:r>
          </a:p>
        </p:txBody>
      </p:sp>
      <p:sp>
        <p:nvSpPr>
          <p:cNvPr id="2" name="Google Shape;1533;p39">
            <a:extLst>
              <a:ext uri="{FF2B5EF4-FFF2-40B4-BE49-F238E27FC236}">
                <a16:creationId xmlns:a16="http://schemas.microsoft.com/office/drawing/2014/main" id="{D6F8EF59-8676-4497-4C28-D9071C76E409}"/>
              </a:ext>
            </a:extLst>
          </p:cNvPr>
          <p:cNvSpPr txBox="1">
            <a:spLocks/>
          </p:cNvSpPr>
          <p:nvPr/>
        </p:nvSpPr>
        <p:spPr>
          <a:xfrm>
            <a:off x="-8970797" y="1377071"/>
            <a:ext cx="3472039" cy="565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Is it ok to use </a:t>
            </a:r>
            <a:r>
              <a:rPr lang="en-US" dirty="0" err="1"/>
              <a:t>Wifi</a:t>
            </a:r>
            <a:r>
              <a:rPr lang="en-US" dirty="0"/>
              <a:t> or Bluetooth?</a:t>
            </a:r>
          </a:p>
        </p:txBody>
      </p:sp>
      <p:pic>
        <p:nvPicPr>
          <p:cNvPr id="1026" name="Picture 2">
            <a:extLst>
              <a:ext uri="{FF2B5EF4-FFF2-40B4-BE49-F238E27FC236}">
                <a16:creationId xmlns:a16="http://schemas.microsoft.com/office/drawing/2014/main" id="{A0BB6B5D-91C7-B26F-C0AD-AA9248B0D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0452" y="2160533"/>
            <a:ext cx="1530738" cy="153073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533;p39">
            <a:extLst>
              <a:ext uri="{FF2B5EF4-FFF2-40B4-BE49-F238E27FC236}">
                <a16:creationId xmlns:a16="http://schemas.microsoft.com/office/drawing/2014/main" id="{FB5E3899-EBE3-CA14-15F9-30830407D335}"/>
              </a:ext>
            </a:extLst>
          </p:cNvPr>
          <p:cNvSpPr txBox="1">
            <a:spLocks/>
          </p:cNvSpPr>
          <p:nvPr/>
        </p:nvSpPr>
        <p:spPr>
          <a:xfrm>
            <a:off x="689170" y="1122435"/>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Here comes Zigbee to connect a large number of battery operated devices</a:t>
            </a:r>
          </a:p>
        </p:txBody>
      </p:sp>
      <p:pic>
        <p:nvPicPr>
          <p:cNvPr id="2050" name="Picture 2">
            <a:extLst>
              <a:ext uri="{FF2B5EF4-FFF2-40B4-BE49-F238E27FC236}">
                <a16:creationId xmlns:a16="http://schemas.microsoft.com/office/drawing/2014/main" id="{5CA0C0D6-237E-7BEC-1A12-8090F566EA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9969" y="354152"/>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533;p39">
            <a:extLst>
              <a:ext uri="{FF2B5EF4-FFF2-40B4-BE49-F238E27FC236}">
                <a16:creationId xmlns:a16="http://schemas.microsoft.com/office/drawing/2014/main" id="{79BAF869-3BAB-4C33-2C21-F5F246C4F628}"/>
              </a:ext>
            </a:extLst>
          </p:cNvPr>
          <p:cNvSpPr txBox="1">
            <a:spLocks/>
          </p:cNvSpPr>
          <p:nvPr/>
        </p:nvSpPr>
        <p:spPr>
          <a:xfrm>
            <a:off x="-6719492" y="4199100"/>
            <a:ext cx="4755258"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like </a:t>
            </a:r>
            <a:r>
              <a:rPr lang="en-US" dirty="0" err="1"/>
              <a:t>Wifi</a:t>
            </a:r>
            <a:r>
              <a:rPr lang="en-US" dirty="0"/>
              <a:t> and Bluetooth is a short range wireless protocol.</a:t>
            </a:r>
          </a:p>
        </p:txBody>
      </p:sp>
      <p:sp>
        <p:nvSpPr>
          <p:cNvPr id="5" name="Google Shape;1533;p39">
            <a:extLst>
              <a:ext uri="{FF2B5EF4-FFF2-40B4-BE49-F238E27FC236}">
                <a16:creationId xmlns:a16="http://schemas.microsoft.com/office/drawing/2014/main" id="{ADE303AF-E3FE-12BD-88A6-A103E6B90F14}"/>
              </a:ext>
            </a:extLst>
          </p:cNvPr>
          <p:cNvSpPr txBox="1">
            <a:spLocks/>
          </p:cNvSpPr>
          <p:nvPr/>
        </p:nvSpPr>
        <p:spPr>
          <a:xfrm>
            <a:off x="2075542" y="5818645"/>
            <a:ext cx="4755258" cy="475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is build on IEEE 802.15.4 Physical layer.</a:t>
            </a:r>
          </a:p>
        </p:txBody>
      </p:sp>
      <p:sp>
        <p:nvSpPr>
          <p:cNvPr id="6" name="Google Shape;1533;p39">
            <a:extLst>
              <a:ext uri="{FF2B5EF4-FFF2-40B4-BE49-F238E27FC236}">
                <a16:creationId xmlns:a16="http://schemas.microsoft.com/office/drawing/2014/main" id="{98234C56-B975-BAAF-B7B0-BF35DF0775A9}"/>
              </a:ext>
            </a:extLst>
          </p:cNvPr>
          <p:cNvSpPr txBox="1">
            <a:spLocks/>
          </p:cNvSpPr>
          <p:nvPr/>
        </p:nvSpPr>
        <p:spPr>
          <a:xfrm>
            <a:off x="7607662" y="5497652"/>
            <a:ext cx="4755258" cy="1345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a:t>
            </a:r>
          </a:p>
          <a:p>
            <a:pPr marL="285750" indent="-285750">
              <a:buFont typeface="Arial" panose="020B0604020202020204" pitchFamily="34" charset="0"/>
              <a:buChar char="•"/>
            </a:pPr>
            <a:r>
              <a:rPr lang="en-US" dirty="0"/>
              <a:t>It is designed to meet the needs of low-cost battery operated applications where longer battery life is of the major concern</a:t>
            </a:r>
          </a:p>
        </p:txBody>
      </p:sp>
      <p:pic>
        <p:nvPicPr>
          <p:cNvPr id="3074" name="Picture 2" descr="Lithium Button Cell, 3 V, - Electric Battery (771x764), Png Download">
            <a:extLst>
              <a:ext uri="{FF2B5EF4-FFF2-40B4-BE49-F238E27FC236}">
                <a16:creationId xmlns:a16="http://schemas.microsoft.com/office/drawing/2014/main" id="{F8ED2E0A-7190-0709-ABAB-ECB6BE31EC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10642" y="3034165"/>
            <a:ext cx="1893230" cy="1875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3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5D1BE816-E354-4D52-9019-4938DC4C1612}"/>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D4BB1DB7-F1CB-4B96-EDCB-947A61869CE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a:t>
            </a:r>
            <a:endParaRPr dirty="0"/>
          </a:p>
        </p:txBody>
      </p:sp>
      <p:grpSp>
        <p:nvGrpSpPr>
          <p:cNvPr id="1534" name="Google Shape;1534;p39">
            <a:extLst>
              <a:ext uri="{FF2B5EF4-FFF2-40B4-BE49-F238E27FC236}">
                <a16:creationId xmlns:a16="http://schemas.microsoft.com/office/drawing/2014/main" id="{BFDB1EE4-F4A1-CEEA-F7A6-0D01C26A5AC3}"/>
              </a:ext>
            </a:extLst>
          </p:cNvPr>
          <p:cNvGrpSpPr/>
          <p:nvPr/>
        </p:nvGrpSpPr>
        <p:grpSpPr>
          <a:xfrm>
            <a:off x="28304" y="4343335"/>
            <a:ext cx="4558967" cy="1141122"/>
            <a:chOff x="-123925" y="4132283"/>
            <a:chExt cx="4558967" cy="1141122"/>
          </a:xfrm>
        </p:grpSpPr>
        <p:grpSp>
          <p:nvGrpSpPr>
            <p:cNvPr id="1535" name="Google Shape;1535;p39">
              <a:extLst>
                <a:ext uri="{FF2B5EF4-FFF2-40B4-BE49-F238E27FC236}">
                  <a16:creationId xmlns:a16="http://schemas.microsoft.com/office/drawing/2014/main" id="{93F0C0B8-6F45-CAA6-7664-6274FA30FD0E}"/>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38B3C6DE-37A7-3DE8-C285-DCCB922C4261}"/>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AF6F2D06-F176-F631-8217-2EEC9617E7B7}"/>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B6DEFCB5-4277-DD9B-974E-A18E8733657B}"/>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8C16C421-131D-3776-E74F-9A8D64CC2828}"/>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DD7A456E-3819-1ACC-9DD4-D3AB57CAE5CE}"/>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027DB03E-D464-EEBC-E23E-AE04DA095B79}"/>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533;p39">
            <a:extLst>
              <a:ext uri="{FF2B5EF4-FFF2-40B4-BE49-F238E27FC236}">
                <a16:creationId xmlns:a16="http://schemas.microsoft.com/office/drawing/2014/main" id="{F62C39CE-6BAD-B693-209A-8F60877216C4}"/>
              </a:ext>
            </a:extLst>
          </p:cNvPr>
          <p:cNvSpPr txBox="1">
            <a:spLocks/>
          </p:cNvSpPr>
          <p:nvPr/>
        </p:nvSpPr>
        <p:spPr>
          <a:xfrm>
            <a:off x="-7234778" y="925707"/>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Here comes Zigbee to connect a large number of battery operated devices</a:t>
            </a:r>
          </a:p>
        </p:txBody>
      </p:sp>
      <p:pic>
        <p:nvPicPr>
          <p:cNvPr id="2050" name="Picture 2">
            <a:extLst>
              <a:ext uri="{FF2B5EF4-FFF2-40B4-BE49-F238E27FC236}">
                <a16:creationId xmlns:a16="http://schemas.microsoft.com/office/drawing/2014/main" id="{3C45116E-46B7-AE57-9E34-234D33FD6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2" t="37587" r="5132" b="36830"/>
          <a:stretch/>
        </p:blipFill>
        <p:spPr bwMode="auto">
          <a:xfrm>
            <a:off x="650178" y="1084774"/>
            <a:ext cx="2755431" cy="76599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533;p39">
            <a:extLst>
              <a:ext uri="{FF2B5EF4-FFF2-40B4-BE49-F238E27FC236}">
                <a16:creationId xmlns:a16="http://schemas.microsoft.com/office/drawing/2014/main" id="{8E35E6BE-456D-93F9-CB32-4B9C52C22986}"/>
              </a:ext>
            </a:extLst>
          </p:cNvPr>
          <p:cNvSpPr txBox="1">
            <a:spLocks/>
          </p:cNvSpPr>
          <p:nvPr/>
        </p:nvSpPr>
        <p:spPr>
          <a:xfrm>
            <a:off x="566684" y="1989824"/>
            <a:ext cx="3957894"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like </a:t>
            </a:r>
            <a:r>
              <a:rPr lang="en-US" dirty="0" err="1"/>
              <a:t>Wifi</a:t>
            </a:r>
            <a:r>
              <a:rPr lang="en-US" dirty="0"/>
              <a:t> and Bluetooth is a short range wireless protocol.</a:t>
            </a:r>
          </a:p>
        </p:txBody>
      </p:sp>
      <p:sp>
        <p:nvSpPr>
          <p:cNvPr id="5" name="Google Shape;1533;p39">
            <a:extLst>
              <a:ext uri="{FF2B5EF4-FFF2-40B4-BE49-F238E27FC236}">
                <a16:creationId xmlns:a16="http://schemas.microsoft.com/office/drawing/2014/main" id="{5DE3221B-62CB-2F47-B063-8AFF93295594}"/>
              </a:ext>
            </a:extLst>
          </p:cNvPr>
          <p:cNvSpPr txBox="1">
            <a:spLocks/>
          </p:cNvSpPr>
          <p:nvPr/>
        </p:nvSpPr>
        <p:spPr>
          <a:xfrm>
            <a:off x="566684" y="2672802"/>
            <a:ext cx="3791798" cy="493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is build on IEEE 802.15.4 Physical layer.</a:t>
            </a:r>
          </a:p>
        </p:txBody>
      </p:sp>
      <p:sp>
        <p:nvSpPr>
          <p:cNvPr id="6" name="Google Shape;1533;p39">
            <a:extLst>
              <a:ext uri="{FF2B5EF4-FFF2-40B4-BE49-F238E27FC236}">
                <a16:creationId xmlns:a16="http://schemas.microsoft.com/office/drawing/2014/main" id="{53C33833-6C79-5DC6-5927-F2625D0EDD41}"/>
              </a:ext>
            </a:extLst>
          </p:cNvPr>
          <p:cNvSpPr txBox="1">
            <a:spLocks/>
          </p:cNvSpPr>
          <p:nvPr/>
        </p:nvSpPr>
        <p:spPr>
          <a:xfrm>
            <a:off x="566684" y="3115530"/>
            <a:ext cx="4485518" cy="1345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a:t>
            </a:r>
          </a:p>
          <a:p>
            <a:pPr marL="285750" indent="-285750">
              <a:buFont typeface="Arial" panose="020B0604020202020204" pitchFamily="34" charset="0"/>
              <a:buChar char="•"/>
            </a:pPr>
            <a:r>
              <a:rPr lang="en-US" dirty="0"/>
              <a:t>It is designed to meet the needs of low-cost battery operated applications where longer battery life is of the major concern</a:t>
            </a:r>
          </a:p>
        </p:txBody>
      </p:sp>
      <p:pic>
        <p:nvPicPr>
          <p:cNvPr id="3074" name="Picture 2" descr="Lithium Button Cell, 3 V, - Electric Battery (771x764), Png Download">
            <a:extLst>
              <a:ext uri="{FF2B5EF4-FFF2-40B4-BE49-F238E27FC236}">
                <a16:creationId xmlns:a16="http://schemas.microsoft.com/office/drawing/2014/main" id="{E10BCE08-8E44-847A-AD72-C0D79DB7D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045" y="1981004"/>
            <a:ext cx="2239995" cy="22194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9A20D63-619C-F0A0-AAAD-373E3CD2D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1740" y="932698"/>
            <a:ext cx="4530180" cy="285538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3;p39">
            <a:extLst>
              <a:ext uri="{FF2B5EF4-FFF2-40B4-BE49-F238E27FC236}">
                <a16:creationId xmlns:a16="http://schemas.microsoft.com/office/drawing/2014/main" id="{FCF8B947-2E50-FF8C-021A-E8B7B8CA393D}"/>
              </a:ext>
            </a:extLst>
          </p:cNvPr>
          <p:cNvSpPr txBox="1">
            <a:spLocks/>
          </p:cNvSpPr>
          <p:nvPr/>
        </p:nvSpPr>
        <p:spPr>
          <a:xfrm>
            <a:off x="-6564174" y="2175928"/>
            <a:ext cx="4948734" cy="939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Coordinator Device: It communicates with routers. This device is used for connecting the devices.</a:t>
            </a:r>
          </a:p>
        </p:txBody>
      </p:sp>
      <p:sp>
        <p:nvSpPr>
          <p:cNvPr id="10" name="Google Shape;1533;p39">
            <a:extLst>
              <a:ext uri="{FF2B5EF4-FFF2-40B4-BE49-F238E27FC236}">
                <a16:creationId xmlns:a16="http://schemas.microsoft.com/office/drawing/2014/main" id="{4A2ECA0B-567C-7916-2A9E-06F53C650B51}"/>
              </a:ext>
            </a:extLst>
          </p:cNvPr>
          <p:cNvSpPr txBox="1">
            <a:spLocks/>
          </p:cNvSpPr>
          <p:nvPr/>
        </p:nvSpPr>
        <p:spPr>
          <a:xfrm>
            <a:off x="-6564174" y="3177410"/>
            <a:ext cx="4948734" cy="724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Router: It is used for passing the data between devices.</a:t>
            </a:r>
          </a:p>
        </p:txBody>
      </p:sp>
      <p:sp>
        <p:nvSpPr>
          <p:cNvPr id="13" name="Google Shape;1533;p39">
            <a:extLst>
              <a:ext uri="{FF2B5EF4-FFF2-40B4-BE49-F238E27FC236}">
                <a16:creationId xmlns:a16="http://schemas.microsoft.com/office/drawing/2014/main" id="{AA4BC819-32DD-4131-809E-A9C21ED80943}"/>
              </a:ext>
            </a:extLst>
          </p:cNvPr>
          <p:cNvSpPr txBox="1">
            <a:spLocks/>
          </p:cNvSpPr>
          <p:nvPr/>
        </p:nvSpPr>
        <p:spPr>
          <a:xfrm>
            <a:off x="-6564174" y="4117572"/>
            <a:ext cx="4948734" cy="724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End Device: It is the device that is going to be controlled.</a:t>
            </a:r>
          </a:p>
        </p:txBody>
      </p:sp>
    </p:spTree>
    <p:extLst>
      <p:ext uri="{BB962C8B-B14F-4D97-AF65-F5344CB8AC3E}">
        <p14:creationId xmlns:p14="http://schemas.microsoft.com/office/powerpoint/2010/main" val="223733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A8B7720F-1486-40BC-58C3-BCE73C6586A7}"/>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F0C049F9-027E-5665-EF0F-5C8CBB9F90B1}"/>
              </a:ext>
            </a:extLst>
          </p:cNvPr>
          <p:cNvSpPr txBox="1">
            <a:spLocks noGrp="1"/>
          </p:cNvSpPr>
          <p:nvPr>
            <p:ph type="title"/>
          </p:nvPr>
        </p:nvSpPr>
        <p:spPr>
          <a:xfrm>
            <a:off x="668183" y="-12933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a:t>
            </a:r>
            <a:endParaRPr dirty="0"/>
          </a:p>
        </p:txBody>
      </p:sp>
      <p:grpSp>
        <p:nvGrpSpPr>
          <p:cNvPr id="1534" name="Google Shape;1534;p39">
            <a:extLst>
              <a:ext uri="{FF2B5EF4-FFF2-40B4-BE49-F238E27FC236}">
                <a16:creationId xmlns:a16="http://schemas.microsoft.com/office/drawing/2014/main" id="{9ACCABD0-818C-D967-0177-FF36EC082E4F}"/>
              </a:ext>
            </a:extLst>
          </p:cNvPr>
          <p:cNvGrpSpPr/>
          <p:nvPr/>
        </p:nvGrpSpPr>
        <p:grpSpPr>
          <a:xfrm>
            <a:off x="28304" y="4343335"/>
            <a:ext cx="4558967" cy="1141122"/>
            <a:chOff x="-123925" y="4132283"/>
            <a:chExt cx="4558967" cy="1141122"/>
          </a:xfrm>
        </p:grpSpPr>
        <p:grpSp>
          <p:nvGrpSpPr>
            <p:cNvPr id="1535" name="Google Shape;1535;p39">
              <a:extLst>
                <a:ext uri="{FF2B5EF4-FFF2-40B4-BE49-F238E27FC236}">
                  <a16:creationId xmlns:a16="http://schemas.microsoft.com/office/drawing/2014/main" id="{9EF90EF8-8559-675E-8352-29A8D2B6441B}"/>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3B9B6037-DA92-88A5-6A30-A04FC08BA68E}"/>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E4011120-4F96-3D17-96CF-52692A694888}"/>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37CDF1A3-0154-D704-4F13-AC3838E1D69E}"/>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DA6AAFFB-F876-D566-B4F9-1D547952D4FF}"/>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940EBDCF-4170-E83F-F878-DA09FED6157B}"/>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A9CCC51C-1479-0304-B832-A0574462B14C}"/>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533;p39">
            <a:extLst>
              <a:ext uri="{FF2B5EF4-FFF2-40B4-BE49-F238E27FC236}">
                <a16:creationId xmlns:a16="http://schemas.microsoft.com/office/drawing/2014/main" id="{48F0C1F1-68BF-2B8E-FF72-1786871CA8F9}"/>
              </a:ext>
            </a:extLst>
          </p:cNvPr>
          <p:cNvSpPr txBox="1">
            <a:spLocks/>
          </p:cNvSpPr>
          <p:nvPr/>
        </p:nvSpPr>
        <p:spPr>
          <a:xfrm>
            <a:off x="-7234778" y="925707"/>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Here comes Zigbee to connect a large number of battery operated devices</a:t>
            </a:r>
          </a:p>
        </p:txBody>
      </p:sp>
      <p:pic>
        <p:nvPicPr>
          <p:cNvPr id="2050" name="Picture 2">
            <a:extLst>
              <a:ext uri="{FF2B5EF4-FFF2-40B4-BE49-F238E27FC236}">
                <a16:creationId xmlns:a16="http://schemas.microsoft.com/office/drawing/2014/main" id="{F1CA8F9B-42C4-3A88-5951-0D37F7CBF5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2" t="37587" r="5132" b="36830"/>
          <a:stretch/>
        </p:blipFill>
        <p:spPr bwMode="auto">
          <a:xfrm>
            <a:off x="3075455" y="442280"/>
            <a:ext cx="2755431" cy="76599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533;p39">
            <a:extLst>
              <a:ext uri="{FF2B5EF4-FFF2-40B4-BE49-F238E27FC236}">
                <a16:creationId xmlns:a16="http://schemas.microsoft.com/office/drawing/2014/main" id="{FA3B8004-FF17-6EF4-5A77-997FF80AAF36}"/>
              </a:ext>
            </a:extLst>
          </p:cNvPr>
          <p:cNvSpPr txBox="1">
            <a:spLocks/>
          </p:cNvSpPr>
          <p:nvPr/>
        </p:nvSpPr>
        <p:spPr>
          <a:xfrm>
            <a:off x="-6931396" y="5860784"/>
            <a:ext cx="3957894" cy="708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like </a:t>
            </a:r>
            <a:r>
              <a:rPr lang="en-US" dirty="0" err="1"/>
              <a:t>Wifi</a:t>
            </a:r>
            <a:r>
              <a:rPr lang="en-US" dirty="0"/>
              <a:t> and Bluetooth is a short range wireless protocol.</a:t>
            </a:r>
          </a:p>
        </p:txBody>
      </p:sp>
      <p:sp>
        <p:nvSpPr>
          <p:cNvPr id="5" name="Google Shape;1533;p39">
            <a:extLst>
              <a:ext uri="{FF2B5EF4-FFF2-40B4-BE49-F238E27FC236}">
                <a16:creationId xmlns:a16="http://schemas.microsoft.com/office/drawing/2014/main" id="{E464F2F3-65D6-CE45-3D09-611387F68B97}"/>
              </a:ext>
            </a:extLst>
          </p:cNvPr>
          <p:cNvSpPr txBox="1">
            <a:spLocks/>
          </p:cNvSpPr>
          <p:nvPr/>
        </p:nvSpPr>
        <p:spPr>
          <a:xfrm>
            <a:off x="1306122" y="5860784"/>
            <a:ext cx="3791798" cy="493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is build on IEEE 802.15.4 Physical layer.</a:t>
            </a:r>
          </a:p>
        </p:txBody>
      </p:sp>
      <p:sp>
        <p:nvSpPr>
          <p:cNvPr id="6" name="Google Shape;1533;p39">
            <a:extLst>
              <a:ext uri="{FF2B5EF4-FFF2-40B4-BE49-F238E27FC236}">
                <a16:creationId xmlns:a16="http://schemas.microsoft.com/office/drawing/2014/main" id="{5E0B4FAE-5473-4DFE-2F98-C274465CB681}"/>
              </a:ext>
            </a:extLst>
          </p:cNvPr>
          <p:cNvSpPr txBox="1">
            <a:spLocks/>
          </p:cNvSpPr>
          <p:nvPr/>
        </p:nvSpPr>
        <p:spPr>
          <a:xfrm>
            <a:off x="9863084" y="5325112"/>
            <a:ext cx="4485518" cy="1345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a:t>
            </a:r>
          </a:p>
          <a:p>
            <a:pPr marL="285750" indent="-285750">
              <a:buFont typeface="Arial" panose="020B0604020202020204" pitchFamily="34" charset="0"/>
              <a:buChar char="•"/>
            </a:pPr>
            <a:r>
              <a:rPr lang="en-US" dirty="0"/>
              <a:t>It is designed to meet the needs of low-cost battery operated applications where longer battery life is of the major concern</a:t>
            </a:r>
          </a:p>
        </p:txBody>
      </p:sp>
      <p:pic>
        <p:nvPicPr>
          <p:cNvPr id="3074" name="Picture 2" descr="Lithium Button Cell, 3 V, - Electric Battery (771x764), Png Download">
            <a:extLst>
              <a:ext uri="{FF2B5EF4-FFF2-40B4-BE49-F238E27FC236}">
                <a16:creationId xmlns:a16="http://schemas.microsoft.com/office/drawing/2014/main" id="{C0195975-28A0-8BC5-7E75-0B184C8EE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8604" y="1898128"/>
            <a:ext cx="2239995" cy="22194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E4439AA-A7AF-8847-BD33-065F0267A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653" y="1363908"/>
            <a:ext cx="4530180" cy="285538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3;p39">
            <a:extLst>
              <a:ext uri="{FF2B5EF4-FFF2-40B4-BE49-F238E27FC236}">
                <a16:creationId xmlns:a16="http://schemas.microsoft.com/office/drawing/2014/main" id="{3C7E889F-FC96-4854-51A5-0E6181DF1423}"/>
              </a:ext>
            </a:extLst>
          </p:cNvPr>
          <p:cNvSpPr txBox="1">
            <a:spLocks/>
          </p:cNvSpPr>
          <p:nvPr/>
        </p:nvSpPr>
        <p:spPr>
          <a:xfrm>
            <a:off x="-6564174" y="2175928"/>
            <a:ext cx="4948734" cy="939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Coordinator Device: It communicates with routers. This device is used for connecting the devices.</a:t>
            </a:r>
          </a:p>
        </p:txBody>
      </p:sp>
      <p:sp>
        <p:nvSpPr>
          <p:cNvPr id="10" name="Google Shape;1533;p39">
            <a:extLst>
              <a:ext uri="{FF2B5EF4-FFF2-40B4-BE49-F238E27FC236}">
                <a16:creationId xmlns:a16="http://schemas.microsoft.com/office/drawing/2014/main" id="{B0A26EE4-202D-2505-B877-267194F90736}"/>
              </a:ext>
            </a:extLst>
          </p:cNvPr>
          <p:cNvSpPr txBox="1">
            <a:spLocks/>
          </p:cNvSpPr>
          <p:nvPr/>
        </p:nvSpPr>
        <p:spPr>
          <a:xfrm>
            <a:off x="-6564174" y="3177410"/>
            <a:ext cx="4948734" cy="724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Router: It is used for passing the data between devices.</a:t>
            </a:r>
          </a:p>
        </p:txBody>
      </p:sp>
      <p:sp>
        <p:nvSpPr>
          <p:cNvPr id="13" name="Google Shape;1533;p39">
            <a:extLst>
              <a:ext uri="{FF2B5EF4-FFF2-40B4-BE49-F238E27FC236}">
                <a16:creationId xmlns:a16="http://schemas.microsoft.com/office/drawing/2014/main" id="{B6E5F4AE-42D2-83BB-F852-3605137A88D1}"/>
              </a:ext>
            </a:extLst>
          </p:cNvPr>
          <p:cNvSpPr txBox="1">
            <a:spLocks/>
          </p:cNvSpPr>
          <p:nvPr/>
        </p:nvSpPr>
        <p:spPr>
          <a:xfrm>
            <a:off x="-6564174" y="4117572"/>
            <a:ext cx="4948734" cy="724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End Device: It is the device that is going to be controlled.</a:t>
            </a:r>
          </a:p>
        </p:txBody>
      </p:sp>
      <p:sp>
        <p:nvSpPr>
          <p:cNvPr id="7" name="Google Shape;1533;p39">
            <a:extLst>
              <a:ext uri="{FF2B5EF4-FFF2-40B4-BE49-F238E27FC236}">
                <a16:creationId xmlns:a16="http://schemas.microsoft.com/office/drawing/2014/main" id="{A87E1F27-5A90-EFB0-3ACB-800E5D8C310F}"/>
              </a:ext>
            </a:extLst>
          </p:cNvPr>
          <p:cNvSpPr txBox="1">
            <a:spLocks/>
          </p:cNvSpPr>
          <p:nvPr/>
        </p:nvSpPr>
        <p:spPr>
          <a:xfrm>
            <a:off x="519038" y="982597"/>
            <a:ext cx="1153896"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Model</a:t>
            </a:r>
          </a:p>
        </p:txBody>
      </p:sp>
      <p:sp>
        <p:nvSpPr>
          <p:cNvPr id="9" name="Google Shape;1533;p39">
            <a:extLst>
              <a:ext uri="{FF2B5EF4-FFF2-40B4-BE49-F238E27FC236}">
                <a16:creationId xmlns:a16="http://schemas.microsoft.com/office/drawing/2014/main" id="{B14108A4-964C-290A-E897-FE9D1F404D3C}"/>
              </a:ext>
            </a:extLst>
          </p:cNvPr>
          <p:cNvSpPr txBox="1">
            <a:spLocks/>
          </p:cNvSpPr>
          <p:nvPr/>
        </p:nvSpPr>
        <p:spPr>
          <a:xfrm>
            <a:off x="5367622" y="3396527"/>
            <a:ext cx="3429449" cy="1445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Zigbee uses a mesh network topology, which allows for devices to communicate with each other without the need for a central hub or router.</a:t>
            </a:r>
          </a:p>
        </p:txBody>
      </p:sp>
    </p:spTree>
    <p:extLst>
      <p:ext uri="{BB962C8B-B14F-4D97-AF65-F5344CB8AC3E}">
        <p14:creationId xmlns:p14="http://schemas.microsoft.com/office/powerpoint/2010/main" val="276433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ECA51A38-CDBC-D0CC-AC99-4342FF76AA99}"/>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51A58888-2E16-DF4D-2156-DE488388D8EE}"/>
              </a:ext>
            </a:extLst>
          </p:cNvPr>
          <p:cNvSpPr txBox="1">
            <a:spLocks noGrp="1"/>
          </p:cNvSpPr>
          <p:nvPr>
            <p:ph type="title"/>
          </p:nvPr>
        </p:nvSpPr>
        <p:spPr>
          <a:xfrm>
            <a:off x="668183" y="-12933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a:t>
            </a:r>
            <a:endParaRPr dirty="0"/>
          </a:p>
        </p:txBody>
      </p:sp>
      <p:grpSp>
        <p:nvGrpSpPr>
          <p:cNvPr id="1534" name="Google Shape;1534;p39">
            <a:extLst>
              <a:ext uri="{FF2B5EF4-FFF2-40B4-BE49-F238E27FC236}">
                <a16:creationId xmlns:a16="http://schemas.microsoft.com/office/drawing/2014/main" id="{BDCEF67E-6A34-17AA-5D9B-4716C849FE02}"/>
              </a:ext>
            </a:extLst>
          </p:cNvPr>
          <p:cNvGrpSpPr/>
          <p:nvPr/>
        </p:nvGrpSpPr>
        <p:grpSpPr>
          <a:xfrm>
            <a:off x="28304" y="4343335"/>
            <a:ext cx="4558967" cy="1141122"/>
            <a:chOff x="-123925" y="4132283"/>
            <a:chExt cx="4558967" cy="1141122"/>
          </a:xfrm>
        </p:grpSpPr>
        <p:grpSp>
          <p:nvGrpSpPr>
            <p:cNvPr id="1535" name="Google Shape;1535;p39">
              <a:extLst>
                <a:ext uri="{FF2B5EF4-FFF2-40B4-BE49-F238E27FC236}">
                  <a16:creationId xmlns:a16="http://schemas.microsoft.com/office/drawing/2014/main" id="{0C92F386-4CD5-89AD-C2CE-A370A1449979}"/>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B56B0C7C-744B-44A5-D238-E2A0FC5E0B52}"/>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D2FB7E4C-A518-2F26-5EF5-A6BA604B584E}"/>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60290036-109B-A175-D780-95E396F59BB6}"/>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B8BD0EEC-6E46-E4CD-320E-2A16F52857AD}"/>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8DE96484-0C9F-4F85-7FB1-7F66582B1240}"/>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25056079-42B1-37A6-76DB-AC82B26D77CB}"/>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533;p39">
            <a:extLst>
              <a:ext uri="{FF2B5EF4-FFF2-40B4-BE49-F238E27FC236}">
                <a16:creationId xmlns:a16="http://schemas.microsoft.com/office/drawing/2014/main" id="{DFB5CA03-D84A-32C6-B555-F7CC24E0B61D}"/>
              </a:ext>
            </a:extLst>
          </p:cNvPr>
          <p:cNvSpPr txBox="1">
            <a:spLocks/>
          </p:cNvSpPr>
          <p:nvPr/>
        </p:nvSpPr>
        <p:spPr>
          <a:xfrm>
            <a:off x="-7234778" y="925707"/>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Here comes Zigbee to connect a large number of battery operated devices</a:t>
            </a:r>
          </a:p>
        </p:txBody>
      </p:sp>
      <p:pic>
        <p:nvPicPr>
          <p:cNvPr id="2050" name="Picture 2">
            <a:extLst>
              <a:ext uri="{FF2B5EF4-FFF2-40B4-BE49-F238E27FC236}">
                <a16:creationId xmlns:a16="http://schemas.microsoft.com/office/drawing/2014/main" id="{F9227B81-39CE-2B57-2221-CDC5B58BE2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2" t="37587" r="5132" b="36830"/>
          <a:stretch/>
        </p:blipFill>
        <p:spPr bwMode="auto">
          <a:xfrm>
            <a:off x="3075455" y="408917"/>
            <a:ext cx="2755431" cy="76599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3D25BA2-5476-5647-574B-BF83F1EB9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862" y="1306914"/>
            <a:ext cx="9634796" cy="607284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3;p39">
            <a:extLst>
              <a:ext uri="{FF2B5EF4-FFF2-40B4-BE49-F238E27FC236}">
                <a16:creationId xmlns:a16="http://schemas.microsoft.com/office/drawing/2014/main" id="{0D68807E-DC43-69F4-E021-C1FF7F749C6B}"/>
              </a:ext>
            </a:extLst>
          </p:cNvPr>
          <p:cNvSpPr txBox="1">
            <a:spLocks/>
          </p:cNvSpPr>
          <p:nvPr/>
        </p:nvSpPr>
        <p:spPr>
          <a:xfrm>
            <a:off x="-6564174" y="2175928"/>
            <a:ext cx="4948734" cy="939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Coordinator Device: It communicates with routers. This device is used for connecting the devices.</a:t>
            </a:r>
          </a:p>
        </p:txBody>
      </p:sp>
      <p:sp>
        <p:nvSpPr>
          <p:cNvPr id="10" name="Google Shape;1533;p39">
            <a:extLst>
              <a:ext uri="{FF2B5EF4-FFF2-40B4-BE49-F238E27FC236}">
                <a16:creationId xmlns:a16="http://schemas.microsoft.com/office/drawing/2014/main" id="{CE1E9FBB-2D30-F8CA-99B7-5E2A0F34C113}"/>
              </a:ext>
            </a:extLst>
          </p:cNvPr>
          <p:cNvSpPr txBox="1">
            <a:spLocks/>
          </p:cNvSpPr>
          <p:nvPr/>
        </p:nvSpPr>
        <p:spPr>
          <a:xfrm>
            <a:off x="-6564174" y="3177410"/>
            <a:ext cx="4948734" cy="724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Router: It is used for passing the data between devices.</a:t>
            </a:r>
          </a:p>
        </p:txBody>
      </p:sp>
      <p:sp>
        <p:nvSpPr>
          <p:cNvPr id="13" name="Google Shape;1533;p39">
            <a:extLst>
              <a:ext uri="{FF2B5EF4-FFF2-40B4-BE49-F238E27FC236}">
                <a16:creationId xmlns:a16="http://schemas.microsoft.com/office/drawing/2014/main" id="{0348116D-DFA4-52C7-01E5-DD05D1003291}"/>
              </a:ext>
            </a:extLst>
          </p:cNvPr>
          <p:cNvSpPr txBox="1">
            <a:spLocks/>
          </p:cNvSpPr>
          <p:nvPr/>
        </p:nvSpPr>
        <p:spPr>
          <a:xfrm>
            <a:off x="519038" y="2117572"/>
            <a:ext cx="3257858" cy="724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b="1" dirty="0"/>
              <a:t>Zigbee End Device</a:t>
            </a:r>
            <a:r>
              <a:rPr lang="en-US" dirty="0"/>
              <a:t>: It is the device that is going to be controlled.</a:t>
            </a:r>
          </a:p>
        </p:txBody>
      </p:sp>
      <p:sp>
        <p:nvSpPr>
          <p:cNvPr id="7" name="Google Shape;1533;p39">
            <a:extLst>
              <a:ext uri="{FF2B5EF4-FFF2-40B4-BE49-F238E27FC236}">
                <a16:creationId xmlns:a16="http://schemas.microsoft.com/office/drawing/2014/main" id="{402FB11B-FABB-3F51-DD0C-5503CC393385}"/>
              </a:ext>
            </a:extLst>
          </p:cNvPr>
          <p:cNvSpPr txBox="1">
            <a:spLocks/>
          </p:cNvSpPr>
          <p:nvPr/>
        </p:nvSpPr>
        <p:spPr>
          <a:xfrm>
            <a:off x="519038" y="982597"/>
            <a:ext cx="1153896"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Model</a:t>
            </a:r>
          </a:p>
        </p:txBody>
      </p:sp>
      <p:pic>
        <p:nvPicPr>
          <p:cNvPr id="5122" name="Picture 2">
            <a:extLst>
              <a:ext uri="{FF2B5EF4-FFF2-40B4-BE49-F238E27FC236}">
                <a16:creationId xmlns:a16="http://schemas.microsoft.com/office/drawing/2014/main" id="{631A893E-C163-6BAD-22D2-C0A42C5211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782" r="54823" b="17065"/>
          <a:stretch/>
        </p:blipFill>
        <p:spPr bwMode="auto">
          <a:xfrm>
            <a:off x="-6539548" y="6433356"/>
            <a:ext cx="2840037" cy="4419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B50585C-6228-1412-17B3-22AD69B7C7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113" r="56169" b="5290"/>
          <a:stretch/>
        </p:blipFill>
        <p:spPr bwMode="auto">
          <a:xfrm>
            <a:off x="-6454942" y="6761983"/>
            <a:ext cx="2755431" cy="4991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EC413D6-54B2-DCE9-2FB7-098A044526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779" r="56169" b="-1880"/>
          <a:stretch/>
        </p:blipFill>
        <p:spPr bwMode="auto">
          <a:xfrm>
            <a:off x="1587219" y="3790673"/>
            <a:ext cx="4485442" cy="52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56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0">
          <a:extLst>
            <a:ext uri="{FF2B5EF4-FFF2-40B4-BE49-F238E27FC236}">
              <a16:creationId xmlns:a16="http://schemas.microsoft.com/office/drawing/2014/main" id="{8EE964A0-159D-46DB-DA89-611261808287}"/>
            </a:ext>
          </a:extLst>
        </p:cNvPr>
        <p:cNvGrpSpPr/>
        <p:nvPr/>
      </p:nvGrpSpPr>
      <p:grpSpPr>
        <a:xfrm>
          <a:off x="0" y="0"/>
          <a:ext cx="0" cy="0"/>
          <a:chOff x="0" y="0"/>
          <a:chExt cx="0" cy="0"/>
        </a:xfrm>
      </p:grpSpPr>
      <p:sp>
        <p:nvSpPr>
          <p:cNvPr id="1531" name="Google Shape;1531;p39">
            <a:extLst>
              <a:ext uri="{FF2B5EF4-FFF2-40B4-BE49-F238E27FC236}">
                <a16:creationId xmlns:a16="http://schemas.microsoft.com/office/drawing/2014/main" id="{EBF4D35D-1831-7752-3275-EE433E0E8232}"/>
              </a:ext>
            </a:extLst>
          </p:cNvPr>
          <p:cNvSpPr txBox="1">
            <a:spLocks noGrp="1"/>
          </p:cNvSpPr>
          <p:nvPr>
            <p:ph type="title"/>
          </p:nvPr>
        </p:nvSpPr>
        <p:spPr>
          <a:xfrm>
            <a:off x="668183" y="-12933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ZigBee? </a:t>
            </a:r>
            <a:endParaRPr dirty="0"/>
          </a:p>
        </p:txBody>
      </p:sp>
      <p:grpSp>
        <p:nvGrpSpPr>
          <p:cNvPr id="1534" name="Google Shape;1534;p39">
            <a:extLst>
              <a:ext uri="{FF2B5EF4-FFF2-40B4-BE49-F238E27FC236}">
                <a16:creationId xmlns:a16="http://schemas.microsoft.com/office/drawing/2014/main" id="{E77E3FE9-4F89-074D-C534-D1C78C747BAE}"/>
              </a:ext>
            </a:extLst>
          </p:cNvPr>
          <p:cNvGrpSpPr/>
          <p:nvPr/>
        </p:nvGrpSpPr>
        <p:grpSpPr>
          <a:xfrm>
            <a:off x="28304" y="4343335"/>
            <a:ext cx="4558967" cy="1141122"/>
            <a:chOff x="-123925" y="4132283"/>
            <a:chExt cx="4558967" cy="1141122"/>
          </a:xfrm>
        </p:grpSpPr>
        <p:grpSp>
          <p:nvGrpSpPr>
            <p:cNvPr id="1535" name="Google Shape;1535;p39">
              <a:extLst>
                <a:ext uri="{FF2B5EF4-FFF2-40B4-BE49-F238E27FC236}">
                  <a16:creationId xmlns:a16="http://schemas.microsoft.com/office/drawing/2014/main" id="{8BBC1A83-D1B7-7924-7950-AAC82085CE81}"/>
                </a:ext>
              </a:extLst>
            </p:cNvPr>
            <p:cNvGrpSpPr/>
            <p:nvPr/>
          </p:nvGrpSpPr>
          <p:grpSpPr>
            <a:xfrm>
              <a:off x="-2" y="4132283"/>
              <a:ext cx="2308406" cy="1141122"/>
              <a:chOff x="-2" y="4132283"/>
              <a:chExt cx="2308406" cy="1141122"/>
            </a:xfrm>
          </p:grpSpPr>
          <p:sp>
            <p:nvSpPr>
              <p:cNvPr id="1536" name="Google Shape;1536;p39">
                <a:extLst>
                  <a:ext uri="{FF2B5EF4-FFF2-40B4-BE49-F238E27FC236}">
                    <a16:creationId xmlns:a16="http://schemas.microsoft.com/office/drawing/2014/main" id="{8314541A-FCD1-6395-FE60-F3A0757CDDD7}"/>
                  </a:ext>
                </a:extLst>
              </p:cNvPr>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a:extLst>
                  <a:ext uri="{FF2B5EF4-FFF2-40B4-BE49-F238E27FC236}">
                    <a16:creationId xmlns:a16="http://schemas.microsoft.com/office/drawing/2014/main" id="{3616405E-CBB9-0967-34F5-D3D8549EE645}"/>
                  </a:ext>
                </a:extLst>
              </p:cNvPr>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a:extLst>
                <a:ext uri="{FF2B5EF4-FFF2-40B4-BE49-F238E27FC236}">
                  <a16:creationId xmlns:a16="http://schemas.microsoft.com/office/drawing/2014/main" id="{D0600562-34B5-C633-2662-BB3CAA0BCC71}"/>
                </a:ext>
              </a:extLst>
            </p:cNvPr>
            <p:cNvGrpSpPr/>
            <p:nvPr/>
          </p:nvGrpSpPr>
          <p:grpSpPr>
            <a:xfrm>
              <a:off x="-123925" y="4386226"/>
              <a:ext cx="4558967" cy="134100"/>
              <a:chOff x="796100" y="3019701"/>
              <a:chExt cx="4558967" cy="134100"/>
            </a:xfrm>
          </p:grpSpPr>
          <p:sp>
            <p:nvSpPr>
              <p:cNvPr id="1539" name="Google Shape;1539;p39">
                <a:extLst>
                  <a:ext uri="{FF2B5EF4-FFF2-40B4-BE49-F238E27FC236}">
                    <a16:creationId xmlns:a16="http://schemas.microsoft.com/office/drawing/2014/main" id="{CEB4BF32-ABC0-7C57-CCAF-A8DC7B6B0A53}"/>
                  </a:ext>
                </a:extLst>
              </p:cNvPr>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a:extLst>
                  <a:ext uri="{FF2B5EF4-FFF2-40B4-BE49-F238E27FC236}">
                    <a16:creationId xmlns:a16="http://schemas.microsoft.com/office/drawing/2014/main" id="{8FD32365-3509-E25F-867B-5397E542ECE0}"/>
                  </a:ext>
                </a:extLst>
              </p:cNvPr>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a:extLst>
                  <a:ext uri="{FF2B5EF4-FFF2-40B4-BE49-F238E27FC236}">
                    <a16:creationId xmlns:a16="http://schemas.microsoft.com/office/drawing/2014/main" id="{5C0C24D6-8236-FDE0-09ED-A401DCA5AE3A}"/>
                  </a:ext>
                </a:extLst>
              </p:cNvPr>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533;p39">
            <a:extLst>
              <a:ext uri="{FF2B5EF4-FFF2-40B4-BE49-F238E27FC236}">
                <a16:creationId xmlns:a16="http://schemas.microsoft.com/office/drawing/2014/main" id="{8BBDFB0C-7CF8-8BF7-0F48-79017AE20B56}"/>
              </a:ext>
            </a:extLst>
          </p:cNvPr>
          <p:cNvSpPr txBox="1">
            <a:spLocks/>
          </p:cNvSpPr>
          <p:nvPr/>
        </p:nvSpPr>
        <p:spPr>
          <a:xfrm>
            <a:off x="-7234778" y="925707"/>
            <a:ext cx="7365098"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Here comes Zigbee to connect a large number of battery operated devices</a:t>
            </a:r>
          </a:p>
        </p:txBody>
      </p:sp>
      <p:pic>
        <p:nvPicPr>
          <p:cNvPr id="2050" name="Picture 2">
            <a:extLst>
              <a:ext uri="{FF2B5EF4-FFF2-40B4-BE49-F238E27FC236}">
                <a16:creationId xmlns:a16="http://schemas.microsoft.com/office/drawing/2014/main" id="{124B3CE4-4E5E-08EC-EF8F-3B318E8926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2" t="37587" r="5132" b="36830"/>
          <a:stretch/>
        </p:blipFill>
        <p:spPr bwMode="auto">
          <a:xfrm>
            <a:off x="3075455" y="408917"/>
            <a:ext cx="2755431" cy="76599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196747A-937E-6EBD-F49C-A64444B1C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83" y="1151389"/>
            <a:ext cx="13975836" cy="880901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33;p39">
            <a:extLst>
              <a:ext uri="{FF2B5EF4-FFF2-40B4-BE49-F238E27FC236}">
                <a16:creationId xmlns:a16="http://schemas.microsoft.com/office/drawing/2014/main" id="{F9642840-3E68-D076-3903-17C58E61D636}"/>
              </a:ext>
            </a:extLst>
          </p:cNvPr>
          <p:cNvSpPr txBox="1">
            <a:spLocks/>
          </p:cNvSpPr>
          <p:nvPr/>
        </p:nvSpPr>
        <p:spPr>
          <a:xfrm>
            <a:off x="-6454942" y="2027173"/>
            <a:ext cx="4485442" cy="939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dirty="0"/>
              <a:t>Zigbee Coordinator Device: It communicates with routers. This device is used for connecting the devices.</a:t>
            </a:r>
          </a:p>
        </p:txBody>
      </p:sp>
      <p:sp>
        <p:nvSpPr>
          <p:cNvPr id="10" name="Google Shape;1533;p39">
            <a:extLst>
              <a:ext uri="{FF2B5EF4-FFF2-40B4-BE49-F238E27FC236}">
                <a16:creationId xmlns:a16="http://schemas.microsoft.com/office/drawing/2014/main" id="{9F58D031-9F9F-B5D4-1D06-7ADE056B399E}"/>
              </a:ext>
            </a:extLst>
          </p:cNvPr>
          <p:cNvSpPr txBox="1">
            <a:spLocks/>
          </p:cNvSpPr>
          <p:nvPr/>
        </p:nvSpPr>
        <p:spPr>
          <a:xfrm>
            <a:off x="4998712" y="1629734"/>
            <a:ext cx="4320872" cy="724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b="1" dirty="0"/>
              <a:t>Zigbee Router</a:t>
            </a:r>
            <a:r>
              <a:rPr lang="en-US" dirty="0"/>
              <a:t>: It is used for passing the data between devices.</a:t>
            </a:r>
          </a:p>
        </p:txBody>
      </p:sp>
      <p:sp>
        <p:nvSpPr>
          <p:cNvPr id="13" name="Google Shape;1533;p39">
            <a:extLst>
              <a:ext uri="{FF2B5EF4-FFF2-40B4-BE49-F238E27FC236}">
                <a16:creationId xmlns:a16="http://schemas.microsoft.com/office/drawing/2014/main" id="{E02E4A02-0DC6-7C43-CD75-EE04131EA154}"/>
              </a:ext>
            </a:extLst>
          </p:cNvPr>
          <p:cNvSpPr txBox="1">
            <a:spLocks/>
          </p:cNvSpPr>
          <p:nvPr/>
        </p:nvSpPr>
        <p:spPr>
          <a:xfrm>
            <a:off x="-6637205" y="4020318"/>
            <a:ext cx="3257858" cy="939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285750" indent="-285750">
              <a:buFont typeface="Arial" panose="020B0604020202020204" pitchFamily="34" charset="0"/>
              <a:buChar char="•"/>
            </a:pPr>
            <a:r>
              <a:rPr lang="en-US" b="1" dirty="0"/>
              <a:t>Zigbee End Device</a:t>
            </a:r>
            <a:r>
              <a:rPr lang="en-US" dirty="0"/>
              <a:t>: It is the device that is going to be controlled.</a:t>
            </a:r>
          </a:p>
        </p:txBody>
      </p:sp>
      <p:sp>
        <p:nvSpPr>
          <p:cNvPr id="7" name="Google Shape;1533;p39">
            <a:extLst>
              <a:ext uri="{FF2B5EF4-FFF2-40B4-BE49-F238E27FC236}">
                <a16:creationId xmlns:a16="http://schemas.microsoft.com/office/drawing/2014/main" id="{B59BEA7B-92FB-AAAE-5D6E-4C5DB62840B9}"/>
              </a:ext>
            </a:extLst>
          </p:cNvPr>
          <p:cNvSpPr txBox="1">
            <a:spLocks/>
          </p:cNvSpPr>
          <p:nvPr/>
        </p:nvSpPr>
        <p:spPr>
          <a:xfrm>
            <a:off x="519038" y="982597"/>
            <a:ext cx="1153896" cy="4513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Model</a:t>
            </a:r>
          </a:p>
        </p:txBody>
      </p:sp>
      <p:pic>
        <p:nvPicPr>
          <p:cNvPr id="5122" name="Picture 2">
            <a:extLst>
              <a:ext uri="{FF2B5EF4-FFF2-40B4-BE49-F238E27FC236}">
                <a16:creationId xmlns:a16="http://schemas.microsoft.com/office/drawing/2014/main" id="{B1FDF800-A13F-E00B-0994-B1265088B6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782" r="54823" b="17065"/>
          <a:stretch/>
        </p:blipFill>
        <p:spPr bwMode="auto">
          <a:xfrm>
            <a:off x="-6539548" y="6433356"/>
            <a:ext cx="2840037" cy="4419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57C882C-B82B-3F08-0CB4-048F782452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2113" r="56169" b="5290"/>
          <a:stretch/>
        </p:blipFill>
        <p:spPr bwMode="auto">
          <a:xfrm>
            <a:off x="4998712" y="2243325"/>
            <a:ext cx="4660630" cy="8442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F4B397C-2B87-6969-0D87-08892D7944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779" r="56169" b="-1880"/>
          <a:stretch/>
        </p:blipFill>
        <p:spPr bwMode="auto">
          <a:xfrm>
            <a:off x="217297" y="7011552"/>
            <a:ext cx="4485442" cy="52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1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3563</Words>
  <Application>Microsoft Office PowerPoint</Application>
  <PresentationFormat>On-screen Show (16:9)</PresentationFormat>
  <Paragraphs>338</Paragraphs>
  <Slides>49</Slides>
  <Notes>38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IBM Plex Mono</vt:lpstr>
      <vt:lpstr>Artifakt Element Black</vt:lpstr>
      <vt:lpstr>Wingdings</vt:lpstr>
      <vt:lpstr>Poppins</vt:lpstr>
      <vt:lpstr>Arial</vt:lpstr>
      <vt:lpstr>Introduction to Coding Workshop by Slidesgo</vt:lpstr>
      <vt:lpstr>Introduction to Zigbee Smart Energy</vt:lpstr>
      <vt:lpstr>What is ZigBee? </vt:lpstr>
      <vt:lpstr>What is ZigBee? </vt:lpstr>
      <vt:lpstr>What is ZigBee? </vt:lpstr>
      <vt:lpstr>What is ZigBee? </vt:lpstr>
      <vt:lpstr>What is ZigBee? </vt:lpstr>
      <vt:lpstr>What is ZigBee? </vt:lpstr>
      <vt:lpstr>What is ZigBee? </vt:lpstr>
      <vt:lpstr>What is ZigBee? </vt:lpstr>
      <vt:lpstr>What is ZigBee? </vt:lpstr>
      <vt:lpstr>PowerPoint Presentation</vt:lpstr>
      <vt:lpstr>Zigbee Smart Energy (ZSE)</vt:lpstr>
      <vt:lpstr>What is ZigBee Smart Energy? </vt:lpstr>
      <vt:lpstr>ZigBee Smart Energy ecosystem</vt:lpstr>
      <vt:lpstr>ZigBee Smart Energy ecosystem</vt:lpstr>
      <vt:lpstr>ZigBee Smart Energy ecosystem</vt:lpstr>
      <vt:lpstr>ZigBee Smart Energy ecosystem</vt:lpstr>
      <vt:lpstr>Why is ZigBee Smart Energy ideal for energy management?</vt:lpstr>
      <vt:lpstr>Why is ZigBee Smart Energy ideal for home energy management?</vt:lpstr>
      <vt:lpstr>Zigbee Protocol &amp; Types of Zigbee Networks</vt:lpstr>
      <vt:lpstr>Zigbee Protocol</vt:lpstr>
      <vt:lpstr>Zigbee Types</vt:lpstr>
      <vt:lpstr>Zigbee Types Based on Zigbee Standards</vt:lpstr>
      <vt:lpstr>Zigbee 3.0 and Its Specifications</vt:lpstr>
      <vt:lpstr>     Zigbee 3.0  </vt:lpstr>
      <vt:lpstr>Key Features of Zigbee Smart Energy</vt:lpstr>
      <vt:lpstr>PowerPoint Presentation</vt:lpstr>
      <vt:lpstr>ZigBee 3.0 and Specifications</vt:lpstr>
      <vt:lpstr>     Zigbee 3.0 and Specifications   </vt:lpstr>
      <vt:lpstr>     Zigbee 3.0 and Specifications   </vt:lpstr>
      <vt:lpstr>Components of Zigbee Smart Energy Systems</vt:lpstr>
      <vt:lpstr>Smart Meters and Their Role in Energy Measurement  </vt:lpstr>
      <vt:lpstr>Smart Meters and Their Role in Energy Measurement  </vt:lpstr>
      <vt:lpstr>In-Home Displays (IHDs) for User Interaction </vt:lpstr>
      <vt:lpstr>In-Home Displays (IHDs) for User Interaction  </vt:lpstr>
      <vt:lpstr>Gateways and Their Role in Connecting Devices to the Cloud </vt:lpstr>
      <vt:lpstr>Gateways and Their Role in Connecting Devices to the Cloud  </vt:lpstr>
      <vt:lpstr>Common Wireless Applications for ZigBee 3.0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Naim</dc:creator>
  <cp:lastModifiedBy>MD. Naimur Rashid</cp:lastModifiedBy>
  <cp:revision>11</cp:revision>
  <dcterms:modified xsi:type="dcterms:W3CDTF">2024-12-01T09:03:15Z</dcterms:modified>
</cp:coreProperties>
</file>